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83" r:id="rId1"/>
  </p:sldMasterIdLst>
  <p:notesMasterIdLst>
    <p:notesMasterId r:id="rId54"/>
  </p:notesMasterIdLst>
  <p:handoutMasterIdLst>
    <p:handoutMasterId r:id="rId55"/>
  </p:handoutMasterIdLst>
  <p:sldIdLst>
    <p:sldId id="256" r:id="rId2"/>
    <p:sldId id="286" r:id="rId3"/>
    <p:sldId id="287" r:id="rId4"/>
    <p:sldId id="353" r:id="rId5"/>
    <p:sldId id="594" r:id="rId6"/>
    <p:sldId id="656" r:id="rId7"/>
    <p:sldId id="601" r:id="rId8"/>
    <p:sldId id="602" r:id="rId9"/>
    <p:sldId id="611" r:id="rId10"/>
    <p:sldId id="610" r:id="rId11"/>
    <p:sldId id="640" r:id="rId12"/>
    <p:sldId id="641" r:id="rId13"/>
    <p:sldId id="631" r:id="rId14"/>
    <p:sldId id="659" r:id="rId15"/>
    <p:sldId id="657" r:id="rId16"/>
    <p:sldId id="660" r:id="rId17"/>
    <p:sldId id="663" r:id="rId18"/>
    <p:sldId id="665" r:id="rId19"/>
    <p:sldId id="667" r:id="rId20"/>
    <p:sldId id="668" r:id="rId21"/>
    <p:sldId id="669" r:id="rId22"/>
    <p:sldId id="674" r:id="rId23"/>
    <p:sldId id="676" r:id="rId24"/>
    <p:sldId id="677" r:id="rId25"/>
    <p:sldId id="680" r:id="rId26"/>
    <p:sldId id="605" r:id="rId27"/>
    <p:sldId id="681" r:id="rId28"/>
    <p:sldId id="682" r:id="rId29"/>
    <p:sldId id="683" r:id="rId30"/>
    <p:sldId id="684" r:id="rId31"/>
    <p:sldId id="606" r:id="rId32"/>
    <p:sldId id="686" r:id="rId33"/>
    <p:sldId id="642" r:id="rId34"/>
    <p:sldId id="608" r:id="rId35"/>
    <p:sldId id="687" r:id="rId36"/>
    <p:sldId id="644" r:id="rId37"/>
    <p:sldId id="689" r:id="rId38"/>
    <p:sldId id="692" r:id="rId39"/>
    <p:sldId id="693" r:id="rId40"/>
    <p:sldId id="603" r:id="rId41"/>
    <p:sldId id="604" r:id="rId42"/>
    <p:sldId id="633" r:id="rId43"/>
    <p:sldId id="634" r:id="rId44"/>
    <p:sldId id="635" r:id="rId45"/>
    <p:sldId id="636" r:id="rId46"/>
    <p:sldId id="637" r:id="rId47"/>
    <p:sldId id="697" r:id="rId48"/>
    <p:sldId id="698" r:id="rId49"/>
    <p:sldId id="355" r:id="rId50"/>
    <p:sldId id="694" r:id="rId51"/>
    <p:sldId id="356" r:id="rId52"/>
    <p:sldId id="272" r:id="rId53"/>
  </p:sldIdLst>
  <p:sldSz cx="9144000" cy="5143500" type="screen16x9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Arial"/>
        <a:ea typeface="Arial"/>
        <a:cs typeface="Arial"/>
        <a:sym typeface="Arial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Arial"/>
        <a:ea typeface="Arial"/>
        <a:cs typeface="Arial"/>
        <a:sym typeface="Arial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Arial"/>
        <a:ea typeface="Arial"/>
        <a:cs typeface="Arial"/>
        <a:sym typeface="Arial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Arial"/>
        <a:ea typeface="Arial"/>
        <a:cs typeface="Arial"/>
        <a:sym typeface="Arial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Arial"/>
        <a:ea typeface="Arial"/>
        <a:cs typeface="Arial"/>
        <a:sym typeface="Arial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Arial"/>
        <a:ea typeface="Arial"/>
        <a:cs typeface="Arial"/>
        <a:sym typeface="Arial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Arial"/>
        <a:ea typeface="Arial"/>
        <a:cs typeface="Arial"/>
        <a:sym typeface="Arial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Arial"/>
        <a:ea typeface="Arial"/>
        <a:cs typeface="Arial"/>
        <a:sym typeface="Arial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erstin Frailey" initials="KF" lastIdx="1" clrIdx="0">
    <p:extLst>
      <p:ext uri="{19B8F6BF-5375-455C-9EA6-DF929625EA0E}">
        <p15:presenceInfo xmlns:p15="http://schemas.microsoft.com/office/powerpoint/2012/main" userId="69679b3ff97526c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28EC5"/>
    <a:srgbClr val="FFFFFF"/>
    <a:srgbClr val="EF396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212121"/>
              </a:solidFill>
              <a:prstDash val="solid"/>
              <a:round/>
            </a:ln>
          </a:left>
          <a:right>
            <a:ln w="12700" cap="flat">
              <a:solidFill>
                <a:srgbClr val="212121"/>
              </a:solidFill>
              <a:prstDash val="solid"/>
              <a:round/>
            </a:ln>
          </a:right>
          <a:top>
            <a:ln w="12700" cap="flat">
              <a:solidFill>
                <a:srgbClr val="212121"/>
              </a:solidFill>
              <a:prstDash val="solid"/>
              <a:round/>
            </a:ln>
          </a:top>
          <a:bottom>
            <a:ln w="12700" cap="flat">
              <a:solidFill>
                <a:srgbClr val="212121"/>
              </a:solidFill>
              <a:prstDash val="solid"/>
              <a:round/>
            </a:ln>
          </a:bottom>
          <a:insideH>
            <a:ln w="12700" cap="flat">
              <a:solidFill>
                <a:srgbClr val="212121"/>
              </a:solidFill>
              <a:prstDash val="solid"/>
              <a:round/>
            </a:ln>
          </a:insideH>
          <a:insideV>
            <a:ln w="12700" cap="flat">
              <a:solidFill>
                <a:srgbClr val="212121"/>
              </a:solidFill>
              <a:prstDash val="solid"/>
              <a:round/>
            </a:ln>
          </a:insideV>
        </a:tcBdr>
        <a:fill>
          <a:solidFill>
            <a:srgbClr val="CADCD9"/>
          </a:solidFill>
        </a:fill>
      </a:tcStyle>
    </a:wholeTbl>
    <a:band2H>
      <a:tcTxStyle/>
      <a:tcStyle>
        <a:tcBdr/>
        <a:fill>
          <a:solidFill>
            <a:srgbClr val="E6EEED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212121"/>
      </a:tcTxStyle>
      <a:tcStyle>
        <a:tcBdr>
          <a:left>
            <a:ln w="12700" cap="flat">
              <a:solidFill>
                <a:srgbClr val="212121"/>
              </a:solidFill>
              <a:prstDash val="solid"/>
              <a:round/>
            </a:ln>
          </a:left>
          <a:right>
            <a:ln w="12700" cap="flat">
              <a:solidFill>
                <a:srgbClr val="212121"/>
              </a:solidFill>
              <a:prstDash val="solid"/>
              <a:round/>
            </a:ln>
          </a:right>
          <a:top>
            <a:ln w="12700" cap="flat">
              <a:solidFill>
                <a:srgbClr val="212121"/>
              </a:solidFill>
              <a:prstDash val="solid"/>
              <a:round/>
            </a:ln>
          </a:top>
          <a:bottom>
            <a:ln w="12700" cap="flat">
              <a:solidFill>
                <a:srgbClr val="212121"/>
              </a:solidFill>
              <a:prstDash val="solid"/>
              <a:round/>
            </a:ln>
          </a:bottom>
          <a:insideH>
            <a:ln w="12700" cap="flat">
              <a:solidFill>
                <a:srgbClr val="212121"/>
              </a:solidFill>
              <a:prstDash val="solid"/>
              <a:round/>
            </a:ln>
          </a:insideH>
          <a:insideV>
            <a:ln w="12700" cap="flat">
              <a:solidFill>
                <a:srgbClr val="212121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212121"/>
      </a:tcTxStyle>
      <a:tcStyle>
        <a:tcBdr>
          <a:left>
            <a:ln w="12700" cap="flat">
              <a:solidFill>
                <a:srgbClr val="212121"/>
              </a:solidFill>
              <a:prstDash val="solid"/>
              <a:round/>
            </a:ln>
          </a:left>
          <a:right>
            <a:ln w="12700" cap="flat">
              <a:solidFill>
                <a:srgbClr val="212121"/>
              </a:solidFill>
              <a:prstDash val="solid"/>
              <a:round/>
            </a:ln>
          </a:right>
          <a:top>
            <a:ln w="38100" cap="flat">
              <a:solidFill>
                <a:srgbClr val="212121"/>
              </a:solidFill>
              <a:prstDash val="solid"/>
              <a:round/>
            </a:ln>
          </a:top>
          <a:bottom>
            <a:ln w="12700" cap="flat">
              <a:solidFill>
                <a:srgbClr val="212121"/>
              </a:solidFill>
              <a:prstDash val="solid"/>
              <a:round/>
            </a:ln>
          </a:bottom>
          <a:insideH>
            <a:ln w="12700" cap="flat">
              <a:solidFill>
                <a:srgbClr val="212121"/>
              </a:solidFill>
              <a:prstDash val="solid"/>
              <a:round/>
            </a:ln>
          </a:insideH>
          <a:insideV>
            <a:ln w="12700" cap="flat">
              <a:solidFill>
                <a:srgbClr val="212121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212121"/>
      </a:tcTxStyle>
      <a:tcStyle>
        <a:tcBdr>
          <a:left>
            <a:ln w="12700" cap="flat">
              <a:solidFill>
                <a:srgbClr val="212121"/>
              </a:solidFill>
              <a:prstDash val="solid"/>
              <a:round/>
            </a:ln>
          </a:left>
          <a:right>
            <a:ln w="12700" cap="flat">
              <a:solidFill>
                <a:srgbClr val="212121"/>
              </a:solidFill>
              <a:prstDash val="solid"/>
              <a:round/>
            </a:ln>
          </a:right>
          <a:top>
            <a:ln w="12700" cap="flat">
              <a:solidFill>
                <a:srgbClr val="212121"/>
              </a:solidFill>
              <a:prstDash val="solid"/>
              <a:round/>
            </a:ln>
          </a:top>
          <a:bottom>
            <a:ln w="38100" cap="flat">
              <a:solidFill>
                <a:srgbClr val="212121"/>
              </a:solidFill>
              <a:prstDash val="solid"/>
              <a:round/>
            </a:ln>
          </a:bottom>
          <a:insideH>
            <a:ln w="12700" cap="flat">
              <a:solidFill>
                <a:srgbClr val="212121"/>
              </a:solidFill>
              <a:prstDash val="solid"/>
              <a:round/>
            </a:ln>
          </a:insideH>
          <a:insideV>
            <a:ln w="12700" cap="flat">
              <a:solidFill>
                <a:srgbClr val="212121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212121"/>
              </a:solidFill>
              <a:prstDash val="solid"/>
              <a:round/>
            </a:ln>
          </a:left>
          <a:right>
            <a:ln w="12700" cap="flat">
              <a:solidFill>
                <a:srgbClr val="212121"/>
              </a:solidFill>
              <a:prstDash val="solid"/>
              <a:round/>
            </a:ln>
          </a:right>
          <a:top>
            <a:ln w="12700" cap="flat">
              <a:solidFill>
                <a:srgbClr val="212121"/>
              </a:solidFill>
              <a:prstDash val="solid"/>
              <a:round/>
            </a:ln>
          </a:top>
          <a:bottom>
            <a:ln w="12700" cap="flat">
              <a:solidFill>
                <a:srgbClr val="212121"/>
              </a:solidFill>
              <a:prstDash val="solid"/>
              <a:round/>
            </a:ln>
          </a:bottom>
          <a:insideH>
            <a:ln w="12700" cap="flat">
              <a:solidFill>
                <a:srgbClr val="212121"/>
              </a:solidFill>
              <a:prstDash val="solid"/>
              <a:round/>
            </a:ln>
          </a:insideH>
          <a:insideV>
            <a:ln w="12700" cap="flat">
              <a:solidFill>
                <a:srgbClr val="212121"/>
              </a:solidFill>
              <a:prstDash val="solid"/>
              <a:round/>
            </a:ln>
          </a:insideV>
        </a:tcBdr>
        <a:fill>
          <a:solidFill>
            <a:srgbClr val="D5DBDE"/>
          </a:solidFill>
        </a:fill>
      </a:tcStyle>
    </a:wholeTbl>
    <a:band2H>
      <a:tcTxStyle/>
      <a:tcStyle>
        <a:tcBdr/>
        <a:fill>
          <a:solidFill>
            <a:srgbClr val="EBEEE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212121"/>
      </a:tcTxStyle>
      <a:tcStyle>
        <a:tcBdr>
          <a:left>
            <a:ln w="12700" cap="flat">
              <a:solidFill>
                <a:srgbClr val="212121"/>
              </a:solidFill>
              <a:prstDash val="solid"/>
              <a:round/>
            </a:ln>
          </a:left>
          <a:right>
            <a:ln w="12700" cap="flat">
              <a:solidFill>
                <a:srgbClr val="212121"/>
              </a:solidFill>
              <a:prstDash val="solid"/>
              <a:round/>
            </a:ln>
          </a:right>
          <a:top>
            <a:ln w="12700" cap="flat">
              <a:solidFill>
                <a:srgbClr val="212121"/>
              </a:solidFill>
              <a:prstDash val="solid"/>
              <a:round/>
            </a:ln>
          </a:top>
          <a:bottom>
            <a:ln w="12700" cap="flat">
              <a:solidFill>
                <a:srgbClr val="212121"/>
              </a:solidFill>
              <a:prstDash val="solid"/>
              <a:round/>
            </a:ln>
          </a:bottom>
          <a:insideH>
            <a:ln w="12700" cap="flat">
              <a:solidFill>
                <a:srgbClr val="212121"/>
              </a:solidFill>
              <a:prstDash val="solid"/>
              <a:round/>
            </a:ln>
          </a:insideH>
          <a:insideV>
            <a:ln w="12700" cap="flat">
              <a:solidFill>
                <a:srgbClr val="212121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212121"/>
      </a:tcTxStyle>
      <a:tcStyle>
        <a:tcBdr>
          <a:left>
            <a:ln w="12700" cap="flat">
              <a:solidFill>
                <a:srgbClr val="212121"/>
              </a:solidFill>
              <a:prstDash val="solid"/>
              <a:round/>
            </a:ln>
          </a:left>
          <a:right>
            <a:ln w="12700" cap="flat">
              <a:solidFill>
                <a:srgbClr val="212121"/>
              </a:solidFill>
              <a:prstDash val="solid"/>
              <a:round/>
            </a:ln>
          </a:right>
          <a:top>
            <a:ln w="38100" cap="flat">
              <a:solidFill>
                <a:srgbClr val="212121"/>
              </a:solidFill>
              <a:prstDash val="solid"/>
              <a:round/>
            </a:ln>
          </a:top>
          <a:bottom>
            <a:ln w="12700" cap="flat">
              <a:solidFill>
                <a:srgbClr val="212121"/>
              </a:solidFill>
              <a:prstDash val="solid"/>
              <a:round/>
            </a:ln>
          </a:bottom>
          <a:insideH>
            <a:ln w="12700" cap="flat">
              <a:solidFill>
                <a:srgbClr val="212121"/>
              </a:solidFill>
              <a:prstDash val="solid"/>
              <a:round/>
            </a:ln>
          </a:insideH>
          <a:insideV>
            <a:ln w="12700" cap="flat">
              <a:solidFill>
                <a:srgbClr val="212121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212121"/>
      </a:tcTxStyle>
      <a:tcStyle>
        <a:tcBdr>
          <a:left>
            <a:ln w="12700" cap="flat">
              <a:solidFill>
                <a:srgbClr val="212121"/>
              </a:solidFill>
              <a:prstDash val="solid"/>
              <a:round/>
            </a:ln>
          </a:left>
          <a:right>
            <a:ln w="12700" cap="flat">
              <a:solidFill>
                <a:srgbClr val="212121"/>
              </a:solidFill>
              <a:prstDash val="solid"/>
              <a:round/>
            </a:ln>
          </a:right>
          <a:top>
            <a:ln w="12700" cap="flat">
              <a:solidFill>
                <a:srgbClr val="212121"/>
              </a:solidFill>
              <a:prstDash val="solid"/>
              <a:round/>
            </a:ln>
          </a:top>
          <a:bottom>
            <a:ln w="38100" cap="flat">
              <a:solidFill>
                <a:srgbClr val="212121"/>
              </a:solidFill>
              <a:prstDash val="solid"/>
              <a:round/>
            </a:ln>
          </a:bottom>
          <a:insideH>
            <a:ln w="12700" cap="flat">
              <a:solidFill>
                <a:srgbClr val="212121"/>
              </a:solidFill>
              <a:prstDash val="solid"/>
              <a:round/>
            </a:ln>
          </a:insideH>
          <a:insideV>
            <a:ln w="12700" cap="flat">
              <a:solidFill>
                <a:srgbClr val="212121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212121"/>
              </a:solidFill>
              <a:prstDash val="solid"/>
              <a:round/>
            </a:ln>
          </a:left>
          <a:right>
            <a:ln w="12700" cap="flat">
              <a:solidFill>
                <a:srgbClr val="212121"/>
              </a:solidFill>
              <a:prstDash val="solid"/>
              <a:round/>
            </a:ln>
          </a:right>
          <a:top>
            <a:ln w="12700" cap="flat">
              <a:solidFill>
                <a:srgbClr val="212121"/>
              </a:solidFill>
              <a:prstDash val="solid"/>
              <a:round/>
            </a:ln>
          </a:top>
          <a:bottom>
            <a:ln w="12700" cap="flat">
              <a:solidFill>
                <a:srgbClr val="212121"/>
              </a:solidFill>
              <a:prstDash val="solid"/>
              <a:round/>
            </a:ln>
          </a:bottom>
          <a:insideH>
            <a:ln w="12700" cap="flat">
              <a:solidFill>
                <a:srgbClr val="212121"/>
              </a:solidFill>
              <a:prstDash val="solid"/>
              <a:round/>
            </a:ln>
          </a:insideH>
          <a:insideV>
            <a:ln w="12700" cap="flat">
              <a:solidFill>
                <a:srgbClr val="212121"/>
              </a:solidFill>
              <a:prstDash val="solid"/>
              <a:round/>
            </a:ln>
          </a:insideV>
        </a:tcBdr>
        <a:fill>
          <a:solidFill>
            <a:srgbClr val="F8FFCD"/>
          </a:solidFill>
        </a:fill>
      </a:tcStyle>
    </a:wholeTbl>
    <a:band2H>
      <a:tcTxStyle/>
      <a:tcStyle>
        <a:tcBdr/>
        <a:fill>
          <a:solidFill>
            <a:srgbClr val="FCFFE8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212121"/>
      </a:tcTxStyle>
      <a:tcStyle>
        <a:tcBdr>
          <a:left>
            <a:ln w="12700" cap="flat">
              <a:solidFill>
                <a:srgbClr val="212121"/>
              </a:solidFill>
              <a:prstDash val="solid"/>
              <a:round/>
            </a:ln>
          </a:left>
          <a:right>
            <a:ln w="12700" cap="flat">
              <a:solidFill>
                <a:srgbClr val="212121"/>
              </a:solidFill>
              <a:prstDash val="solid"/>
              <a:round/>
            </a:ln>
          </a:right>
          <a:top>
            <a:ln w="12700" cap="flat">
              <a:solidFill>
                <a:srgbClr val="212121"/>
              </a:solidFill>
              <a:prstDash val="solid"/>
              <a:round/>
            </a:ln>
          </a:top>
          <a:bottom>
            <a:ln w="12700" cap="flat">
              <a:solidFill>
                <a:srgbClr val="212121"/>
              </a:solidFill>
              <a:prstDash val="solid"/>
              <a:round/>
            </a:ln>
          </a:bottom>
          <a:insideH>
            <a:ln w="12700" cap="flat">
              <a:solidFill>
                <a:srgbClr val="212121"/>
              </a:solidFill>
              <a:prstDash val="solid"/>
              <a:round/>
            </a:ln>
          </a:insideH>
          <a:insideV>
            <a:ln w="12700" cap="flat">
              <a:solidFill>
                <a:srgbClr val="212121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212121"/>
      </a:tcTxStyle>
      <a:tcStyle>
        <a:tcBdr>
          <a:left>
            <a:ln w="12700" cap="flat">
              <a:solidFill>
                <a:srgbClr val="212121"/>
              </a:solidFill>
              <a:prstDash val="solid"/>
              <a:round/>
            </a:ln>
          </a:left>
          <a:right>
            <a:ln w="12700" cap="flat">
              <a:solidFill>
                <a:srgbClr val="212121"/>
              </a:solidFill>
              <a:prstDash val="solid"/>
              <a:round/>
            </a:ln>
          </a:right>
          <a:top>
            <a:ln w="38100" cap="flat">
              <a:solidFill>
                <a:srgbClr val="212121"/>
              </a:solidFill>
              <a:prstDash val="solid"/>
              <a:round/>
            </a:ln>
          </a:top>
          <a:bottom>
            <a:ln w="12700" cap="flat">
              <a:solidFill>
                <a:srgbClr val="212121"/>
              </a:solidFill>
              <a:prstDash val="solid"/>
              <a:round/>
            </a:ln>
          </a:bottom>
          <a:insideH>
            <a:ln w="12700" cap="flat">
              <a:solidFill>
                <a:srgbClr val="212121"/>
              </a:solidFill>
              <a:prstDash val="solid"/>
              <a:round/>
            </a:ln>
          </a:insideH>
          <a:insideV>
            <a:ln w="12700" cap="flat">
              <a:solidFill>
                <a:srgbClr val="212121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212121"/>
      </a:tcTxStyle>
      <a:tcStyle>
        <a:tcBdr>
          <a:left>
            <a:ln w="12700" cap="flat">
              <a:solidFill>
                <a:srgbClr val="212121"/>
              </a:solidFill>
              <a:prstDash val="solid"/>
              <a:round/>
            </a:ln>
          </a:left>
          <a:right>
            <a:ln w="12700" cap="flat">
              <a:solidFill>
                <a:srgbClr val="212121"/>
              </a:solidFill>
              <a:prstDash val="solid"/>
              <a:round/>
            </a:ln>
          </a:right>
          <a:top>
            <a:ln w="12700" cap="flat">
              <a:solidFill>
                <a:srgbClr val="212121"/>
              </a:solidFill>
              <a:prstDash val="solid"/>
              <a:round/>
            </a:ln>
          </a:top>
          <a:bottom>
            <a:ln w="38100" cap="flat">
              <a:solidFill>
                <a:srgbClr val="212121"/>
              </a:solidFill>
              <a:prstDash val="solid"/>
              <a:round/>
            </a:ln>
          </a:bottom>
          <a:insideH>
            <a:ln w="12700" cap="flat">
              <a:solidFill>
                <a:srgbClr val="212121"/>
              </a:solidFill>
              <a:prstDash val="solid"/>
              <a:round/>
            </a:ln>
          </a:insideH>
          <a:insideV>
            <a:ln w="12700" cap="flat">
              <a:solidFill>
                <a:srgbClr val="212121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212121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21212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212121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21212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212121"/>
              </a:solidFill>
              <a:prstDash val="solid"/>
              <a:round/>
            </a:ln>
          </a:left>
          <a:right>
            <a:ln w="12700" cap="flat">
              <a:solidFill>
                <a:srgbClr val="212121"/>
              </a:solidFill>
              <a:prstDash val="solid"/>
              <a:round/>
            </a:ln>
          </a:right>
          <a:top>
            <a:ln w="12700" cap="flat">
              <a:solidFill>
                <a:srgbClr val="212121"/>
              </a:solidFill>
              <a:prstDash val="solid"/>
              <a:round/>
            </a:ln>
          </a:top>
          <a:bottom>
            <a:ln w="12700" cap="flat">
              <a:solidFill>
                <a:srgbClr val="212121"/>
              </a:solidFill>
              <a:prstDash val="solid"/>
              <a:round/>
            </a:ln>
          </a:bottom>
          <a:insideH>
            <a:ln w="12700" cap="flat">
              <a:solidFill>
                <a:srgbClr val="212121"/>
              </a:solidFill>
              <a:prstDash val="solid"/>
              <a:round/>
            </a:ln>
          </a:insideH>
          <a:insideV>
            <a:ln w="12700" cap="flat">
              <a:solidFill>
                <a:srgbClr val="212121"/>
              </a:solidFill>
              <a:prstDash val="solid"/>
              <a:round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212121"/>
      </a:tcTxStyle>
      <a:tcStyle>
        <a:tcBdr>
          <a:left>
            <a:ln w="12700" cap="flat">
              <a:solidFill>
                <a:srgbClr val="212121"/>
              </a:solidFill>
              <a:prstDash val="solid"/>
              <a:round/>
            </a:ln>
          </a:left>
          <a:right>
            <a:ln w="12700" cap="flat">
              <a:solidFill>
                <a:srgbClr val="212121"/>
              </a:solidFill>
              <a:prstDash val="solid"/>
              <a:round/>
            </a:ln>
          </a:right>
          <a:top>
            <a:ln w="12700" cap="flat">
              <a:solidFill>
                <a:srgbClr val="212121"/>
              </a:solidFill>
              <a:prstDash val="solid"/>
              <a:round/>
            </a:ln>
          </a:top>
          <a:bottom>
            <a:ln w="12700" cap="flat">
              <a:solidFill>
                <a:srgbClr val="212121"/>
              </a:solidFill>
              <a:prstDash val="solid"/>
              <a:round/>
            </a:ln>
          </a:bottom>
          <a:insideH>
            <a:ln w="12700" cap="flat">
              <a:solidFill>
                <a:srgbClr val="212121"/>
              </a:solidFill>
              <a:prstDash val="solid"/>
              <a:round/>
            </a:ln>
          </a:insideH>
          <a:insideV>
            <a:ln w="12700" cap="flat">
              <a:solidFill>
                <a:srgbClr val="212121"/>
              </a:solidFill>
              <a:prstDash val="solid"/>
              <a:round/>
            </a:ln>
          </a:insideV>
        </a:tcBdr>
        <a:fill>
          <a:solidFill>
            <a:srgbClr val="FFFFFF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212121"/>
      </a:tcTxStyle>
      <a:tcStyle>
        <a:tcBdr>
          <a:left>
            <a:ln w="12700" cap="flat">
              <a:solidFill>
                <a:srgbClr val="212121"/>
              </a:solidFill>
              <a:prstDash val="solid"/>
              <a:round/>
            </a:ln>
          </a:left>
          <a:right>
            <a:ln w="12700" cap="flat">
              <a:solidFill>
                <a:srgbClr val="212121"/>
              </a:solidFill>
              <a:prstDash val="solid"/>
              <a:round/>
            </a:ln>
          </a:right>
          <a:top>
            <a:ln w="38100" cap="flat">
              <a:solidFill>
                <a:srgbClr val="212121"/>
              </a:solidFill>
              <a:prstDash val="solid"/>
              <a:round/>
            </a:ln>
          </a:top>
          <a:bottom>
            <a:ln w="12700" cap="flat">
              <a:solidFill>
                <a:srgbClr val="212121"/>
              </a:solidFill>
              <a:prstDash val="solid"/>
              <a:round/>
            </a:ln>
          </a:bottom>
          <a:insideH>
            <a:ln w="12700" cap="flat">
              <a:solidFill>
                <a:srgbClr val="212121"/>
              </a:solidFill>
              <a:prstDash val="solid"/>
              <a:round/>
            </a:ln>
          </a:insideH>
          <a:insideV>
            <a:ln w="12700" cap="flat">
              <a:solidFill>
                <a:srgbClr val="212121"/>
              </a:solidFill>
              <a:prstDash val="solid"/>
              <a:round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212121"/>
      </a:tcTxStyle>
      <a:tcStyle>
        <a:tcBdr>
          <a:left>
            <a:ln w="12700" cap="flat">
              <a:solidFill>
                <a:srgbClr val="212121"/>
              </a:solidFill>
              <a:prstDash val="solid"/>
              <a:round/>
            </a:ln>
          </a:left>
          <a:right>
            <a:ln w="12700" cap="flat">
              <a:solidFill>
                <a:srgbClr val="212121"/>
              </a:solidFill>
              <a:prstDash val="solid"/>
              <a:round/>
            </a:ln>
          </a:right>
          <a:top>
            <a:ln w="12700" cap="flat">
              <a:solidFill>
                <a:srgbClr val="212121"/>
              </a:solidFill>
              <a:prstDash val="solid"/>
              <a:round/>
            </a:ln>
          </a:top>
          <a:bottom>
            <a:ln w="38100" cap="flat">
              <a:solidFill>
                <a:srgbClr val="212121"/>
              </a:solidFill>
              <a:prstDash val="solid"/>
              <a:round/>
            </a:ln>
          </a:bottom>
          <a:insideH>
            <a:ln w="12700" cap="flat">
              <a:solidFill>
                <a:srgbClr val="212121"/>
              </a:solidFill>
              <a:prstDash val="solid"/>
              <a:round/>
            </a:ln>
          </a:insideH>
          <a:insideV>
            <a:ln w="12700" cap="flat">
              <a:solidFill>
                <a:srgbClr val="212121"/>
              </a:solidFill>
              <a:prstDash val="solid"/>
              <a:round/>
            </a:ln>
          </a:insideV>
        </a:tcBdr>
        <a:fill>
          <a:solidFill>
            <a:srgbClr val="FFFFFF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>
              <a:alpha val="20000"/>
            </a:srgbClr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508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48"/>
    <p:restoredTop sz="84243"/>
  </p:normalViewPr>
  <p:slideViewPr>
    <p:cSldViewPr snapToGrid="0" snapToObjects="1">
      <p:cViewPr varScale="1">
        <p:scale>
          <a:sx n="154" d="100"/>
          <a:sy n="154" d="100"/>
        </p:scale>
        <p:origin x="208" y="4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70" d="100"/>
          <a:sy n="70" d="100"/>
        </p:scale>
        <p:origin x="2416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AD7E288-B285-C843-AEFA-F0D06D3E9AF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C13797D-2267-9649-9BD2-DBB79DD2662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AF4195-C5CC-2D4E-B352-779B157250B0}" type="datetimeFigureOut">
              <a:rPr lang="en-US" smtClean="0"/>
              <a:t>8/5/21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0108AE-7D84-A44B-B361-1EC9FE18C1F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CC03EB-B539-3741-8AD3-D127D846D22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ED6FEC-26A1-6447-9BA1-A154765974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7290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07" name="Shape 10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>
        <a:latin typeface="+mn-lt"/>
        <a:ea typeface="+mn-ea"/>
        <a:cs typeface="+mn-cs"/>
        <a:sym typeface="Helvetica Neue"/>
      </a:defRPr>
    </a:lvl1pPr>
    <a:lvl2pPr indent="228600" latinLnBrk="0">
      <a:defRPr>
        <a:latin typeface="+mn-lt"/>
        <a:ea typeface="+mn-ea"/>
        <a:cs typeface="+mn-cs"/>
        <a:sym typeface="Helvetica Neue"/>
      </a:defRPr>
    </a:lvl2pPr>
    <a:lvl3pPr indent="457200" latinLnBrk="0">
      <a:defRPr>
        <a:latin typeface="+mn-lt"/>
        <a:ea typeface="+mn-ea"/>
        <a:cs typeface="+mn-cs"/>
        <a:sym typeface="Helvetica Neue"/>
      </a:defRPr>
    </a:lvl3pPr>
    <a:lvl4pPr indent="685800" latinLnBrk="0">
      <a:defRPr>
        <a:latin typeface="+mn-lt"/>
        <a:ea typeface="+mn-ea"/>
        <a:cs typeface="+mn-cs"/>
        <a:sym typeface="Helvetica Neue"/>
      </a:defRPr>
    </a:lvl4pPr>
    <a:lvl5pPr indent="914400" latinLnBrk="0">
      <a:defRPr>
        <a:latin typeface="+mn-lt"/>
        <a:ea typeface="+mn-ea"/>
        <a:cs typeface="+mn-cs"/>
        <a:sym typeface="Helvetica Neue"/>
      </a:defRPr>
    </a:lvl5pPr>
    <a:lvl6pPr indent="1143000" latinLnBrk="0">
      <a:defRPr>
        <a:latin typeface="+mn-lt"/>
        <a:ea typeface="+mn-ea"/>
        <a:cs typeface="+mn-cs"/>
        <a:sym typeface="Helvetica Neue"/>
      </a:defRPr>
    </a:lvl6pPr>
    <a:lvl7pPr indent="1371600" latinLnBrk="0">
      <a:defRPr>
        <a:latin typeface="+mn-lt"/>
        <a:ea typeface="+mn-ea"/>
        <a:cs typeface="+mn-cs"/>
        <a:sym typeface="Helvetica Neue"/>
      </a:defRPr>
    </a:lvl7pPr>
    <a:lvl8pPr indent="1600200" latinLnBrk="0">
      <a:defRPr>
        <a:latin typeface="+mn-lt"/>
        <a:ea typeface="+mn-ea"/>
        <a:cs typeface="+mn-cs"/>
        <a:sym typeface="Helvetica Neue"/>
      </a:defRPr>
    </a:lvl8pPr>
    <a:lvl9pPr indent="1828800" latinLnBrk="0">
      <a:defRPr>
        <a:latin typeface="+mn-lt"/>
        <a:ea typeface="+mn-ea"/>
        <a:cs typeface="+mn-cs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4" name="Shape 19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4496671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4" name="Shape 19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9734292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These are just to head off questions down the line.  We don’t need to go into any of these details</a:t>
            </a:r>
          </a:p>
        </p:txBody>
      </p:sp>
    </p:spTree>
    <p:extLst>
      <p:ext uri="{BB962C8B-B14F-4D97-AF65-F5344CB8AC3E}">
        <p14:creationId xmlns:p14="http://schemas.microsoft.com/office/powerpoint/2010/main" val="40169070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hbr.org</a:t>
            </a:r>
            <a:r>
              <a:rPr lang="en-US" dirty="0"/>
              <a:t>/2017/06/a-refresher-on-ab-testing</a:t>
            </a:r>
          </a:p>
        </p:txBody>
      </p:sp>
    </p:spTree>
    <p:extLst>
      <p:ext uri="{BB962C8B-B14F-4D97-AF65-F5344CB8AC3E}">
        <p14:creationId xmlns:p14="http://schemas.microsoft.com/office/powerpoint/2010/main" val="27487449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85608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73555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developer.amazon.com</a:t>
            </a:r>
            <a:r>
              <a:rPr lang="en-US" dirty="0"/>
              <a:t>/</a:t>
            </a:r>
            <a:r>
              <a:rPr lang="en-US" dirty="0" err="1"/>
              <a:t>fr</a:t>
            </a:r>
            <a:r>
              <a:rPr lang="en-US" dirty="0"/>
              <a:t>/blogs/</a:t>
            </a:r>
            <a:r>
              <a:rPr lang="en-US" dirty="0" err="1"/>
              <a:t>alexa</a:t>
            </a:r>
            <a:r>
              <a:rPr lang="en-US" dirty="0"/>
              <a:t>/post/d70feab5-931f-4f49-a072-4d71435a10f1/alexa-scientists-present-two-new-techniques-to-improve-wake-word-performance</a:t>
            </a:r>
          </a:p>
        </p:txBody>
      </p:sp>
    </p:spTree>
    <p:extLst>
      <p:ext uri="{BB962C8B-B14F-4D97-AF65-F5344CB8AC3E}">
        <p14:creationId xmlns:p14="http://schemas.microsoft.com/office/powerpoint/2010/main" val="5384415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www.businessinsider.com</a:t>
            </a:r>
            <a:r>
              <a:rPr lang="en-US" dirty="0"/>
              <a:t>/facebook-vs-snapchat-in-computer-vision-2017-3</a:t>
            </a:r>
          </a:p>
        </p:txBody>
      </p:sp>
    </p:spTree>
    <p:extLst>
      <p:ext uri="{BB962C8B-B14F-4D97-AF65-F5344CB8AC3E}">
        <p14:creationId xmlns:p14="http://schemas.microsoft.com/office/powerpoint/2010/main" val="8582517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hbr.org</a:t>
            </a:r>
            <a:r>
              <a:rPr lang="en-US" dirty="0"/>
              <a:t>/2017/06/a-refresher-on-ab-testing</a:t>
            </a:r>
          </a:p>
        </p:txBody>
      </p:sp>
    </p:spTree>
    <p:extLst>
      <p:ext uri="{BB962C8B-B14F-4D97-AF65-F5344CB8AC3E}">
        <p14:creationId xmlns:p14="http://schemas.microsoft.com/office/powerpoint/2010/main" val="210119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4" name="Shape 19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8533521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4" name="Shape 19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4184557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4" name="Shape 19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r>
              <a:rPr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0215495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4" name="Shape 19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8105877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normaldeviate.wordpress.com</a:t>
            </a:r>
            <a:r>
              <a:rPr lang="en-US" dirty="0"/>
              <a:t>/2012/06/12/statistics-versus-machine-learning-5-2/</a:t>
            </a:r>
          </a:p>
        </p:txBody>
      </p:sp>
    </p:spTree>
    <p:extLst>
      <p:ext uri="{BB962C8B-B14F-4D97-AF65-F5344CB8AC3E}">
        <p14:creationId xmlns:p14="http://schemas.microsoft.com/office/powerpoint/2010/main" val="33575035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4" name="Shape 19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41499853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4" name="Shape 19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0535153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4" name="Shape 19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8023986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4" name="Shape 19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088438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">
    <p:bg>
      <p:bgPr>
        <a:solidFill>
          <a:srgbClr val="3088B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Shape 62" descr="Shape 62">
            <a:extLst>
              <a:ext uri="{FF2B5EF4-FFF2-40B4-BE49-F238E27FC236}">
                <a16:creationId xmlns:a16="http://schemas.microsoft.com/office/drawing/2014/main" id="{C329F1DD-BD45-CA42-990C-0D31E804C0F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000"/>
          </a:blip>
          <a:stretch>
            <a:fillRect/>
          </a:stretch>
        </p:blipFill>
        <p:spPr>
          <a:xfrm>
            <a:off x="2539558" y="0"/>
            <a:ext cx="4064882" cy="5143500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Shape 64">
            <a:extLst>
              <a:ext uri="{FF2B5EF4-FFF2-40B4-BE49-F238E27FC236}">
                <a16:creationId xmlns:a16="http://schemas.microsoft.com/office/drawing/2014/main" id="{E94F0749-6D04-224B-B4D2-68959D5D11D6}"/>
              </a:ext>
            </a:extLst>
          </p:cNvPr>
          <p:cNvSpPr/>
          <p:nvPr/>
        </p:nvSpPr>
        <p:spPr>
          <a:xfrm>
            <a:off x="1213949" y="3467249"/>
            <a:ext cx="6716102" cy="1"/>
          </a:xfrm>
          <a:prstGeom prst="line">
            <a:avLst/>
          </a:prstGeom>
          <a:ln w="19050">
            <a:solidFill>
              <a:srgbClr val="FFFFFF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7" name="Shape 65">
            <a:extLst>
              <a:ext uri="{FF2B5EF4-FFF2-40B4-BE49-F238E27FC236}">
                <a16:creationId xmlns:a16="http://schemas.microsoft.com/office/drawing/2014/main" id="{0796D25E-5142-534E-9C75-382E2B32E7D6}"/>
              </a:ext>
            </a:extLst>
          </p:cNvPr>
          <p:cNvSpPr/>
          <p:nvPr/>
        </p:nvSpPr>
        <p:spPr>
          <a:xfrm>
            <a:off x="1213949" y="1454599"/>
            <a:ext cx="6716102" cy="1"/>
          </a:xfrm>
          <a:prstGeom prst="line">
            <a:avLst/>
          </a:prstGeom>
          <a:ln w="19050">
            <a:solidFill>
              <a:srgbClr val="FFFFFF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0" name="Shape 63">
            <a:extLst>
              <a:ext uri="{FF2B5EF4-FFF2-40B4-BE49-F238E27FC236}">
                <a16:creationId xmlns:a16="http://schemas.microsoft.com/office/drawing/2014/main" id="{9699427B-0B99-974C-9B52-DD92F0829E2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699" y="1650962"/>
            <a:ext cx="8520602" cy="1645131"/>
          </a:xfrm>
          <a:prstGeom prst="rect">
            <a:avLst/>
          </a:prstGeom>
        </p:spPr>
        <p:txBody>
          <a:bodyPr anchor="ctr"/>
          <a:lstStyle>
            <a:lvl1pPr algn="ctr">
              <a:defRPr sz="60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pic>
        <p:nvPicPr>
          <p:cNvPr id="14" name="Shape 66" descr="Shape 66">
            <a:extLst>
              <a:ext uri="{FF2B5EF4-FFF2-40B4-BE49-F238E27FC236}">
                <a16:creationId xmlns:a16="http://schemas.microsoft.com/office/drawing/2014/main" id="{D08C5CC0-F574-F04B-911A-16BD99B5CB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0962" y="4072649"/>
            <a:ext cx="802076" cy="16122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694692486"/>
      </p:ext>
    </p:extLst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311699" y="1152475"/>
            <a:ext cx="3999902" cy="3416400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39" name="Shape 23"/>
          <p:cNvSpPr txBox="1">
            <a:spLocks noGrp="1"/>
          </p:cNvSpPr>
          <p:nvPr>
            <p:ph type="body" sz="half" idx="13"/>
          </p:nvPr>
        </p:nvSpPr>
        <p:spPr>
          <a:xfrm>
            <a:off x="4832399" y="1152475"/>
            <a:ext cx="3999902" cy="3416400"/>
          </a:xfrm>
          <a:prstGeom prst="rect">
            <a:avLst/>
          </a:prstGeom>
        </p:spPr>
        <p:txBody>
          <a:bodyPr/>
          <a:lstStyle/>
          <a:p>
            <a:pPr lvl="0">
              <a:defRPr sz="1400"/>
            </a:pPr>
            <a:r>
              <a:rPr lang="en-US"/>
              <a:t>Edit Master text styles</a:t>
            </a:r>
          </a:p>
        </p:txBody>
      </p:sp>
      <p:sp>
        <p:nvSpPr>
          <p:cNvPr id="4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  <p:sp>
        <p:nvSpPr>
          <p:cNvPr id="6" name="Shape 87">
            <a:extLst>
              <a:ext uri="{FF2B5EF4-FFF2-40B4-BE49-F238E27FC236}">
                <a16:creationId xmlns:a16="http://schemas.microsoft.com/office/drawing/2014/main" id="{134FF76F-98EE-9143-B293-A196A2CE30D9}"/>
              </a:ext>
            </a:extLst>
          </p:cNvPr>
          <p:cNvSpPr/>
          <p:nvPr userDrawn="1"/>
        </p:nvSpPr>
        <p:spPr>
          <a:xfrm>
            <a:off x="0" y="0"/>
            <a:ext cx="9144000" cy="965400"/>
          </a:xfrm>
          <a:prstGeom prst="rect">
            <a:avLst/>
          </a:prstGeom>
          <a:solidFill>
            <a:srgbClr val="EF3969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7" name="Title Text">
            <a:extLst>
              <a:ext uri="{FF2B5EF4-FFF2-40B4-BE49-F238E27FC236}">
                <a16:creationId xmlns:a16="http://schemas.microsoft.com/office/drawing/2014/main" id="{659410BE-C7B7-FD47-845B-DA52BD77D911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311699" y="231665"/>
            <a:ext cx="8520602" cy="572701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1">
                <a:solidFill>
                  <a:schemeClr val="tx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724464"/>
      </p:ext>
    </p:extLst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Shape 90" descr="Shape 90">
            <a:extLst>
              <a:ext uri="{FF2B5EF4-FFF2-40B4-BE49-F238E27FC236}">
                <a16:creationId xmlns:a16="http://schemas.microsoft.com/office/drawing/2014/main" id="{C3BF79A4-0F81-444F-A837-A84000E9F27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12774" y="290199"/>
            <a:ext cx="326425" cy="385000"/>
          </a:xfrm>
          <a:prstGeom prst="rect">
            <a:avLst/>
          </a:prstGeom>
          <a:ln w="12700">
            <a:miter lim="400000"/>
          </a:ln>
        </p:spPr>
      </p:pic>
      <p:sp>
        <p:nvSpPr>
          <p:cNvPr id="47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311699" y="231665"/>
            <a:ext cx="8520602" cy="572701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1">
                <a:solidFill>
                  <a:srgbClr val="328EC5"/>
                </a:solidFill>
              </a:defRPr>
            </a:lvl1pPr>
          </a:lstStyle>
          <a:p>
            <a:r>
              <a:rPr lang="en-US" dirty="0"/>
              <a:t>Header</a:t>
            </a:r>
            <a:endParaRPr dirty="0"/>
          </a:p>
        </p:txBody>
      </p:sp>
      <p:sp>
        <p:nvSpPr>
          <p:cNvPr id="6" name="Body Level One…">
            <a:extLst>
              <a:ext uri="{FF2B5EF4-FFF2-40B4-BE49-F238E27FC236}">
                <a16:creationId xmlns:a16="http://schemas.microsoft.com/office/drawing/2014/main" id="{64424CD2-6466-E140-BB1C-42649A90C6D6}"/>
              </a:ext>
            </a:extLst>
          </p:cNvPr>
          <p:cNvSpPr txBox="1">
            <a:spLocks noGrp="1"/>
          </p:cNvSpPr>
          <p:nvPr>
            <p:ph type="body" idx="1" hasCustomPrompt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7" name="Shape 57">
            <a:extLst>
              <a:ext uri="{FF2B5EF4-FFF2-40B4-BE49-F238E27FC236}">
                <a16:creationId xmlns:a16="http://schemas.microsoft.com/office/drawing/2014/main" id="{89C666BB-36C4-AF40-A6E0-0A9D79CDCE66}"/>
              </a:ext>
            </a:extLst>
          </p:cNvPr>
          <p:cNvSpPr/>
          <p:nvPr userDrawn="1"/>
        </p:nvSpPr>
        <p:spPr>
          <a:xfrm>
            <a:off x="341447" y="804366"/>
            <a:ext cx="8511304" cy="0"/>
          </a:xfrm>
          <a:prstGeom prst="line">
            <a:avLst/>
          </a:prstGeom>
          <a:ln w="31750">
            <a:solidFill>
              <a:srgbClr val="328EC5"/>
            </a:solidFill>
          </a:ln>
        </p:spPr>
        <p:txBody>
          <a:bodyPr lIns="45719" rIns="45719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02228287"/>
      </p:ext>
    </p:extLst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body">
    <p:bg>
      <p:bgPr>
        <a:solidFill>
          <a:srgbClr val="FFFFFF"/>
        </a:solid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28268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2856049" y="1667444"/>
            <a:ext cx="5175001" cy="1807271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/>
            </a:lvl1pPr>
          </a:lstStyle>
          <a:p>
            <a:r>
              <a:rPr kumimoji="0" lang="en-US" sz="4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xima Nova"/>
                <a:sym typeface="Proxima Nova"/>
              </a:rPr>
              <a:t>Intro to</a:t>
            </a:r>
            <a:br>
              <a:rPr lang="en-US" dirty="0"/>
            </a:br>
            <a:r>
              <a:rPr kumimoji="0" lang="en-US" sz="4600" b="1" i="0" u="none" strike="noStrike" kern="0" cap="none" spc="0" normalizeH="0" baseline="0" noProof="0" dirty="0">
                <a:ln>
                  <a:noFill/>
                </a:ln>
                <a:solidFill>
                  <a:srgbClr val="EF3969"/>
                </a:solidFill>
                <a:effectLst/>
                <a:uLnTx/>
                <a:uFillTx/>
                <a:latin typeface="Proxima Nova"/>
                <a:sym typeface="Proxima Nova"/>
              </a:rPr>
              <a:t>TITLE</a:t>
            </a:r>
            <a:endParaRPr dirty="0"/>
          </a:p>
        </p:txBody>
      </p:sp>
      <p:sp>
        <p:nvSpPr>
          <p:cNvPr id="2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  <p:sp>
        <p:nvSpPr>
          <p:cNvPr id="4" name="Shape 56">
            <a:extLst>
              <a:ext uri="{FF2B5EF4-FFF2-40B4-BE49-F238E27FC236}">
                <a16:creationId xmlns:a16="http://schemas.microsoft.com/office/drawing/2014/main" id="{36B9C5F9-FF51-A749-BC1C-E1F1BA212A66}"/>
              </a:ext>
            </a:extLst>
          </p:cNvPr>
          <p:cNvSpPr/>
          <p:nvPr/>
        </p:nvSpPr>
        <p:spPr>
          <a:xfrm>
            <a:off x="2856050" y="3621999"/>
            <a:ext cx="5175001" cy="1"/>
          </a:xfrm>
          <a:prstGeom prst="line">
            <a:avLst/>
          </a:prstGeom>
          <a:ln w="19050">
            <a:solidFill>
              <a:srgbClr val="EF3969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" name="Shape 57">
            <a:extLst>
              <a:ext uri="{FF2B5EF4-FFF2-40B4-BE49-F238E27FC236}">
                <a16:creationId xmlns:a16="http://schemas.microsoft.com/office/drawing/2014/main" id="{5D3E4BC1-38DA-0049-9DEC-2623EA126E35}"/>
              </a:ext>
            </a:extLst>
          </p:cNvPr>
          <p:cNvSpPr/>
          <p:nvPr/>
        </p:nvSpPr>
        <p:spPr>
          <a:xfrm>
            <a:off x="2856050" y="1521474"/>
            <a:ext cx="5175001" cy="1"/>
          </a:xfrm>
          <a:prstGeom prst="line">
            <a:avLst/>
          </a:prstGeom>
          <a:ln w="19050">
            <a:solidFill>
              <a:srgbClr val="EF3969"/>
            </a:solidFill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6" name="Shape 55" descr="Shape 55">
            <a:extLst>
              <a:ext uri="{FF2B5EF4-FFF2-40B4-BE49-F238E27FC236}">
                <a16:creationId xmlns:a16="http://schemas.microsoft.com/office/drawing/2014/main" id="{55C00466-9612-7642-8D5E-E54E2C8CF3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273" y="1521486"/>
            <a:ext cx="1312851" cy="210052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3777460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/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3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  <p:sp>
        <p:nvSpPr>
          <p:cNvPr id="5" name="Shape 87">
            <a:extLst>
              <a:ext uri="{FF2B5EF4-FFF2-40B4-BE49-F238E27FC236}">
                <a16:creationId xmlns:a16="http://schemas.microsoft.com/office/drawing/2014/main" id="{01810CA7-23CF-2B4E-B07C-FE65F5DAE3B0}"/>
              </a:ext>
            </a:extLst>
          </p:cNvPr>
          <p:cNvSpPr/>
          <p:nvPr/>
        </p:nvSpPr>
        <p:spPr>
          <a:xfrm>
            <a:off x="0" y="0"/>
            <a:ext cx="9144000" cy="965400"/>
          </a:xfrm>
          <a:prstGeom prst="rect">
            <a:avLst/>
          </a:prstGeom>
          <a:solidFill>
            <a:srgbClr val="EF3969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8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311699" y="231665"/>
            <a:ext cx="8520602" cy="572701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1">
                <a:solidFill>
                  <a:schemeClr val="tx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Title</a:t>
            </a:r>
            <a:endParaRPr lang="en-US" dirty="0"/>
          </a:p>
        </p:txBody>
      </p:sp>
      <p:pic>
        <p:nvPicPr>
          <p:cNvPr id="7" name="Shape 90" descr="Shape 90">
            <a:extLst>
              <a:ext uri="{FF2B5EF4-FFF2-40B4-BE49-F238E27FC236}">
                <a16:creationId xmlns:a16="http://schemas.microsoft.com/office/drawing/2014/main" id="{EB199BFB-B592-7843-BC5C-49437B037A0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12774" y="290199"/>
            <a:ext cx="326425" cy="38500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914353325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13473" y="1152475"/>
            <a:ext cx="7618827" cy="3416400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3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Shape 90" descr="Shape 90">
            <a:extLst>
              <a:ext uri="{FF2B5EF4-FFF2-40B4-BE49-F238E27FC236}">
                <a16:creationId xmlns:a16="http://schemas.microsoft.com/office/drawing/2014/main" id="{EB199BFB-B592-7843-BC5C-49437B037A0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12774" y="290199"/>
            <a:ext cx="326425" cy="385000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Shape 104">
            <a:extLst>
              <a:ext uri="{FF2B5EF4-FFF2-40B4-BE49-F238E27FC236}">
                <a16:creationId xmlns:a16="http://schemas.microsoft.com/office/drawing/2014/main" id="{AE77361A-51AF-444B-939C-07A2D97A92A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3474" y="196349"/>
            <a:ext cx="5704802" cy="572702"/>
          </a:xfrm>
          <a:prstGeom prst="rect">
            <a:avLst/>
          </a:prstGeom>
        </p:spPr>
        <p:txBody>
          <a:bodyPr/>
          <a:lstStyle>
            <a:lvl1pPr defTabSz="822959">
              <a:defRPr sz="2520" b="1">
                <a:solidFill>
                  <a:srgbClr val="EF3969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1" name="Rectangle">
            <a:extLst>
              <a:ext uri="{FF2B5EF4-FFF2-40B4-BE49-F238E27FC236}">
                <a16:creationId xmlns:a16="http://schemas.microsoft.com/office/drawing/2014/main" id="{0850270B-C431-EA48-8DFC-3963072D4A21}"/>
              </a:ext>
            </a:extLst>
          </p:cNvPr>
          <p:cNvSpPr/>
          <p:nvPr/>
        </p:nvSpPr>
        <p:spPr>
          <a:xfrm>
            <a:off x="-2" y="0"/>
            <a:ext cx="999904" cy="965401"/>
          </a:xfrm>
          <a:prstGeom prst="rect">
            <a:avLst/>
          </a:prstGeom>
          <a:solidFill>
            <a:srgbClr val="EF3969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pPr algn="ctr"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2" name="1">
            <a:extLst>
              <a:ext uri="{FF2B5EF4-FFF2-40B4-BE49-F238E27FC236}">
                <a16:creationId xmlns:a16="http://schemas.microsoft.com/office/drawing/2014/main" id="{16B1BEF3-61DC-2942-AF47-638480B7F1EB}"/>
              </a:ext>
            </a:extLst>
          </p:cNvPr>
          <p:cNvSpPr txBox="1"/>
          <p:nvPr/>
        </p:nvSpPr>
        <p:spPr>
          <a:xfrm>
            <a:off x="-2" y="162674"/>
            <a:ext cx="999904" cy="6400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91424" tIns="91424" rIns="91424" bIns="91424" numCol="1" anchor="ctr">
            <a:spAutoFit/>
          </a:bodyPr>
          <a:lstStyle>
            <a:lvl1pPr algn="ctr">
              <a:defRPr sz="3000" b="1"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r>
              <a:rPr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084050025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311699" y="1152475"/>
            <a:ext cx="3999902" cy="3416400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39" name="Shape 23"/>
          <p:cNvSpPr txBox="1">
            <a:spLocks noGrp="1"/>
          </p:cNvSpPr>
          <p:nvPr>
            <p:ph type="body" sz="half" idx="13"/>
          </p:nvPr>
        </p:nvSpPr>
        <p:spPr>
          <a:xfrm>
            <a:off x="4832399" y="1152475"/>
            <a:ext cx="3999902" cy="3416400"/>
          </a:xfrm>
          <a:prstGeom prst="rect">
            <a:avLst/>
          </a:prstGeom>
        </p:spPr>
        <p:txBody>
          <a:bodyPr/>
          <a:lstStyle/>
          <a:p>
            <a:pPr lvl="0">
              <a:defRPr sz="1400"/>
            </a:pPr>
            <a:r>
              <a:rPr lang="en-US"/>
              <a:t>Edit Master text styles</a:t>
            </a:r>
          </a:p>
        </p:txBody>
      </p:sp>
      <p:sp>
        <p:nvSpPr>
          <p:cNvPr id="4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  <p:sp>
        <p:nvSpPr>
          <p:cNvPr id="6" name="Shape 87">
            <a:extLst>
              <a:ext uri="{FF2B5EF4-FFF2-40B4-BE49-F238E27FC236}">
                <a16:creationId xmlns:a16="http://schemas.microsoft.com/office/drawing/2014/main" id="{134FF76F-98EE-9143-B293-A196A2CE30D9}"/>
              </a:ext>
            </a:extLst>
          </p:cNvPr>
          <p:cNvSpPr/>
          <p:nvPr/>
        </p:nvSpPr>
        <p:spPr>
          <a:xfrm>
            <a:off x="0" y="0"/>
            <a:ext cx="9144000" cy="965400"/>
          </a:xfrm>
          <a:prstGeom prst="rect">
            <a:avLst/>
          </a:prstGeom>
          <a:solidFill>
            <a:srgbClr val="EF3969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7" name="Title Text">
            <a:extLst>
              <a:ext uri="{FF2B5EF4-FFF2-40B4-BE49-F238E27FC236}">
                <a16:creationId xmlns:a16="http://schemas.microsoft.com/office/drawing/2014/main" id="{659410BE-C7B7-FD47-845B-DA52BD77D911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311699" y="231665"/>
            <a:ext cx="8520602" cy="572701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1">
                <a:solidFill>
                  <a:schemeClr val="tx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Title</a:t>
            </a:r>
            <a:endParaRPr lang="en-US" dirty="0"/>
          </a:p>
        </p:txBody>
      </p:sp>
      <p:sp>
        <p:nvSpPr>
          <p:cNvPr id="8" name="Shape 87">
            <a:extLst>
              <a:ext uri="{FF2B5EF4-FFF2-40B4-BE49-F238E27FC236}">
                <a16:creationId xmlns:a16="http://schemas.microsoft.com/office/drawing/2014/main" id="{DCEB6297-4A6F-6643-9776-2B36166E9AA5}"/>
              </a:ext>
            </a:extLst>
          </p:cNvPr>
          <p:cNvSpPr/>
          <p:nvPr userDrawn="1"/>
        </p:nvSpPr>
        <p:spPr>
          <a:xfrm>
            <a:off x="0" y="0"/>
            <a:ext cx="9144000" cy="965400"/>
          </a:xfrm>
          <a:prstGeom prst="rect">
            <a:avLst/>
          </a:prstGeom>
          <a:solidFill>
            <a:srgbClr val="EF3969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0292033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Shape 90" descr="Shape 90">
            <a:extLst>
              <a:ext uri="{FF2B5EF4-FFF2-40B4-BE49-F238E27FC236}">
                <a16:creationId xmlns:a16="http://schemas.microsoft.com/office/drawing/2014/main" id="{C3BF79A4-0F81-444F-A837-A84000E9F27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12774" y="290199"/>
            <a:ext cx="326425" cy="385000"/>
          </a:xfrm>
          <a:prstGeom prst="rect">
            <a:avLst/>
          </a:prstGeom>
          <a:ln w="12700">
            <a:miter lim="400000"/>
          </a:ln>
        </p:spPr>
      </p:pic>
      <p:sp>
        <p:nvSpPr>
          <p:cNvPr id="47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311699" y="231665"/>
            <a:ext cx="8520602" cy="572701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1">
                <a:solidFill>
                  <a:srgbClr val="328EC5"/>
                </a:solidFill>
              </a:defRPr>
            </a:lvl1pPr>
          </a:lstStyle>
          <a:p>
            <a:r>
              <a:rPr lang="en-US" dirty="0"/>
              <a:t>Header</a:t>
            </a:r>
            <a:endParaRPr dirty="0"/>
          </a:p>
        </p:txBody>
      </p:sp>
      <p:sp>
        <p:nvSpPr>
          <p:cNvPr id="6" name="Body Level One…">
            <a:extLst>
              <a:ext uri="{FF2B5EF4-FFF2-40B4-BE49-F238E27FC236}">
                <a16:creationId xmlns:a16="http://schemas.microsoft.com/office/drawing/2014/main" id="{64424CD2-6466-E140-BB1C-42649A90C6D6}"/>
              </a:ext>
            </a:extLst>
          </p:cNvPr>
          <p:cNvSpPr txBox="1">
            <a:spLocks noGrp="1"/>
          </p:cNvSpPr>
          <p:nvPr>
            <p:ph type="body" idx="1" hasCustomPrompt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7" name="Shape 57">
            <a:extLst>
              <a:ext uri="{FF2B5EF4-FFF2-40B4-BE49-F238E27FC236}">
                <a16:creationId xmlns:a16="http://schemas.microsoft.com/office/drawing/2014/main" id="{89C666BB-36C4-AF40-A6E0-0A9D79CDCE66}"/>
              </a:ext>
            </a:extLst>
          </p:cNvPr>
          <p:cNvSpPr/>
          <p:nvPr/>
        </p:nvSpPr>
        <p:spPr>
          <a:xfrm>
            <a:off x="341447" y="804366"/>
            <a:ext cx="8511304" cy="0"/>
          </a:xfrm>
          <a:prstGeom prst="line">
            <a:avLst/>
          </a:prstGeom>
          <a:ln w="31750">
            <a:solidFill>
              <a:srgbClr val="328EC5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8" name="Shape 57">
            <a:extLst>
              <a:ext uri="{FF2B5EF4-FFF2-40B4-BE49-F238E27FC236}">
                <a16:creationId xmlns:a16="http://schemas.microsoft.com/office/drawing/2014/main" id="{E973D117-20F0-004A-8517-1D6674DB6E1F}"/>
              </a:ext>
            </a:extLst>
          </p:cNvPr>
          <p:cNvSpPr/>
          <p:nvPr userDrawn="1"/>
        </p:nvSpPr>
        <p:spPr>
          <a:xfrm>
            <a:off x="341447" y="804366"/>
            <a:ext cx="8511304" cy="0"/>
          </a:xfrm>
          <a:prstGeom prst="line">
            <a:avLst/>
          </a:prstGeom>
          <a:ln w="31750">
            <a:solidFill>
              <a:srgbClr val="328EC5"/>
            </a:solidFill>
          </a:ln>
        </p:spPr>
        <p:txBody>
          <a:bodyPr lIns="45719" rIns="45719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5242606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On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Text"/>
          <p:cNvSpPr txBox="1">
            <a:spLocks noGrp="1"/>
          </p:cNvSpPr>
          <p:nvPr>
            <p:ph type="title"/>
          </p:nvPr>
        </p:nvSpPr>
        <p:spPr>
          <a:xfrm>
            <a:off x="311699" y="555600"/>
            <a:ext cx="2808001" cy="755700"/>
          </a:xfrm>
          <a:prstGeom prst="rect">
            <a:avLst/>
          </a:prstGeom>
        </p:spPr>
        <p:txBody>
          <a:bodyPr anchor="b"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5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11699" y="1389599"/>
            <a:ext cx="2808001" cy="3179401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  <p:sp>
        <p:nvSpPr>
          <p:cNvPr id="5" name="Shape 36">
            <a:extLst>
              <a:ext uri="{FF2B5EF4-FFF2-40B4-BE49-F238E27FC236}">
                <a16:creationId xmlns:a16="http://schemas.microsoft.com/office/drawing/2014/main" id="{F31E65F2-18F0-E348-85B6-D614CB249195}"/>
              </a:ext>
            </a:extLst>
          </p:cNvPr>
          <p:cNvSpPr/>
          <p:nvPr/>
        </p:nvSpPr>
        <p:spPr>
          <a:xfrm>
            <a:off x="3472249" y="0"/>
            <a:ext cx="5671751" cy="5143501"/>
          </a:xfrm>
          <a:prstGeom prst="rect">
            <a:avLst/>
          </a:prstGeom>
          <a:solidFill>
            <a:srgbClr val="EF3969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" name="Shape 36">
            <a:extLst>
              <a:ext uri="{FF2B5EF4-FFF2-40B4-BE49-F238E27FC236}">
                <a16:creationId xmlns:a16="http://schemas.microsoft.com/office/drawing/2014/main" id="{A997E840-F049-F94C-9BA3-238B23981660}"/>
              </a:ext>
            </a:extLst>
          </p:cNvPr>
          <p:cNvSpPr/>
          <p:nvPr userDrawn="1"/>
        </p:nvSpPr>
        <p:spPr>
          <a:xfrm>
            <a:off x="3472249" y="0"/>
            <a:ext cx="5671751" cy="5143501"/>
          </a:xfrm>
          <a:prstGeom prst="rect">
            <a:avLst/>
          </a:prstGeom>
          <a:solidFill>
            <a:srgbClr val="EF3969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0778589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36"/>
          <p:cNvSpPr/>
          <p:nvPr/>
        </p:nvSpPr>
        <p:spPr>
          <a:xfrm>
            <a:off x="0" y="0"/>
            <a:ext cx="4572000" cy="5143501"/>
          </a:xfrm>
          <a:prstGeom prst="rect">
            <a:avLst/>
          </a:prstGeom>
          <a:solidFill>
            <a:srgbClr val="EF3969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Shape 196" descr="Shape 196">
            <a:extLst>
              <a:ext uri="{FF2B5EF4-FFF2-40B4-BE49-F238E27FC236}">
                <a16:creationId xmlns:a16="http://schemas.microsoft.com/office/drawing/2014/main" id="{4530111B-CE4A-F442-98D0-AAB34ACF259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-221801" y="0"/>
            <a:ext cx="4793801" cy="5995376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Shape 197">
            <a:extLst>
              <a:ext uri="{FF2B5EF4-FFF2-40B4-BE49-F238E27FC236}">
                <a16:creationId xmlns:a16="http://schemas.microsoft.com/office/drawing/2014/main" id="{B4DB966D-8F49-4242-A4A1-0067A764FB8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25199" y="1047475"/>
            <a:ext cx="3840602" cy="2968201"/>
          </a:xfrm>
          <a:prstGeom prst="rect">
            <a:avLst/>
          </a:prstGeom>
        </p:spPr>
        <p:txBody>
          <a:bodyPr/>
          <a:lstStyle>
            <a:lvl1pPr>
              <a:defRPr sz="5000" b="1"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1" name="Shape 198">
            <a:extLst>
              <a:ext uri="{FF2B5EF4-FFF2-40B4-BE49-F238E27FC236}">
                <a16:creationId xmlns:a16="http://schemas.microsoft.com/office/drawing/2014/main" id="{6243DCF3-5FDD-0745-A3E5-59A5AB94C8F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365124" y="999999"/>
            <a:ext cx="2995201" cy="3169502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24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12" name="Shape 199" descr="Shape 199">
            <a:extLst>
              <a:ext uri="{FF2B5EF4-FFF2-40B4-BE49-F238E27FC236}">
                <a16:creationId xmlns:a16="http://schemas.microsoft.com/office/drawing/2014/main" id="{EEEBEDB7-EB0F-9749-AA38-2A4EE6025DA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12774" y="290199"/>
            <a:ext cx="326425" cy="38500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175683528"/>
      </p:ext>
    </p:extLst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13473" y="1152475"/>
            <a:ext cx="7618827" cy="3416400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3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Shape 90" descr="Shape 90">
            <a:extLst>
              <a:ext uri="{FF2B5EF4-FFF2-40B4-BE49-F238E27FC236}">
                <a16:creationId xmlns:a16="http://schemas.microsoft.com/office/drawing/2014/main" id="{EB199BFB-B592-7843-BC5C-49437B037A0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12774" y="290199"/>
            <a:ext cx="326425" cy="385000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Shape 104">
            <a:extLst>
              <a:ext uri="{FF2B5EF4-FFF2-40B4-BE49-F238E27FC236}">
                <a16:creationId xmlns:a16="http://schemas.microsoft.com/office/drawing/2014/main" id="{AE77361A-51AF-444B-939C-07A2D97A92A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3474" y="196349"/>
            <a:ext cx="5704802" cy="572702"/>
          </a:xfrm>
          <a:prstGeom prst="rect">
            <a:avLst/>
          </a:prstGeom>
        </p:spPr>
        <p:txBody>
          <a:bodyPr/>
          <a:lstStyle>
            <a:lvl1pPr defTabSz="822959">
              <a:defRPr sz="2520" b="1">
                <a:solidFill>
                  <a:srgbClr val="EF3969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r>
              <a:rPr dirty="0"/>
              <a:t>QUIZ</a:t>
            </a:r>
          </a:p>
        </p:txBody>
      </p:sp>
      <p:sp>
        <p:nvSpPr>
          <p:cNvPr id="11" name="Rectangle">
            <a:extLst>
              <a:ext uri="{FF2B5EF4-FFF2-40B4-BE49-F238E27FC236}">
                <a16:creationId xmlns:a16="http://schemas.microsoft.com/office/drawing/2014/main" id="{0850270B-C431-EA48-8DFC-3963072D4A21}"/>
              </a:ext>
            </a:extLst>
          </p:cNvPr>
          <p:cNvSpPr/>
          <p:nvPr/>
        </p:nvSpPr>
        <p:spPr>
          <a:xfrm>
            <a:off x="-2" y="0"/>
            <a:ext cx="999904" cy="965401"/>
          </a:xfrm>
          <a:prstGeom prst="rect">
            <a:avLst/>
          </a:prstGeom>
          <a:solidFill>
            <a:srgbClr val="EF3969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pPr algn="ctr"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2" name="1">
            <a:extLst>
              <a:ext uri="{FF2B5EF4-FFF2-40B4-BE49-F238E27FC236}">
                <a16:creationId xmlns:a16="http://schemas.microsoft.com/office/drawing/2014/main" id="{16B1BEF3-61DC-2942-AF47-638480B7F1EB}"/>
              </a:ext>
            </a:extLst>
          </p:cNvPr>
          <p:cNvSpPr txBox="1"/>
          <p:nvPr/>
        </p:nvSpPr>
        <p:spPr>
          <a:xfrm>
            <a:off x="-2" y="162674"/>
            <a:ext cx="999904" cy="6400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91424" tIns="91424" rIns="91424" bIns="91424" numCol="1" anchor="ctr">
            <a:spAutoFit/>
          </a:bodyPr>
          <a:lstStyle>
            <a:lvl1pPr algn="ctr">
              <a:defRPr sz="3000" b="1"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r>
              <a:rPr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69522913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311699" y="338700"/>
            <a:ext cx="8520602" cy="572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normAutofit/>
          </a:bodyPr>
          <a:lstStyle/>
          <a:p>
            <a:r>
              <a:rPr dirty="0"/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noAutofit/>
          </a:bodyPr>
          <a:lstStyle/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684344" y="4700818"/>
            <a:ext cx="336814" cy="318396"/>
          </a:xfrm>
          <a:prstGeom prst="rect">
            <a:avLst/>
          </a:prstGeom>
          <a:ln w="12700">
            <a:miter lim="400000"/>
          </a:ln>
        </p:spPr>
        <p:txBody>
          <a:bodyPr wrap="none" lIns="91424" tIns="91424" rIns="91424" bIns="91424" anchor="ctr">
            <a:spAutoFit/>
          </a:bodyPr>
          <a:lstStyle>
            <a:lvl1pPr algn="r">
              <a:defRPr sz="1000">
                <a:solidFill>
                  <a:srgbClr val="ADADAD"/>
                </a:solidFill>
              </a:defRPr>
            </a:lvl1pPr>
          </a:lstStyle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01539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90" r:id="rId6"/>
    <p:sldLayoutId id="2147483691" r:id="rId7"/>
    <p:sldLayoutId id="2147483693" r:id="rId8"/>
    <p:sldLayoutId id="2147483670" r:id="rId9"/>
    <p:sldLayoutId id="2147483664" r:id="rId10"/>
    <p:sldLayoutId id="2147483669" r:id="rId11"/>
    <p:sldLayoutId id="2147483671" r:id="rId12"/>
  </p:sldLayoutIdLst>
  <p:transition spd="med"/>
  <p:txStyles>
    <p:titleStyle>
      <a:lvl1pPr marL="0" marR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ln>
            <a:noFill/>
          </a:ln>
          <a:solidFill>
            <a:schemeClr val="bg1"/>
          </a:solidFill>
          <a:uFillTx/>
          <a:latin typeface="+mj-lt"/>
          <a:ea typeface="Avenir Book" panose="02000503020000020003" pitchFamily="2" charset="0"/>
          <a:cs typeface="Arial"/>
          <a:sym typeface="Arial"/>
        </a:defRPr>
      </a:lvl1pPr>
      <a:lvl2pPr marL="0" marR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2pPr>
      <a:lvl3pPr marL="0" marR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3pPr>
      <a:lvl4pPr marL="0" marR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4pPr>
      <a:lvl5pPr marL="0" marR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5pPr>
      <a:lvl6pPr marL="0" marR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6pPr>
      <a:lvl7pPr marL="0" marR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7pPr>
      <a:lvl8pPr marL="0" marR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8pPr>
      <a:lvl9pPr marL="0" marR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9pPr>
    </p:titleStyle>
    <p:bodyStyle>
      <a:lvl1pPr marL="0" marR="0" indent="0" algn="l" defTabSz="914400" rtl="0" eaLnBrk="1" latinLnBrk="0" hangingPunct="1">
        <a:lnSpc>
          <a:spcPct val="115000"/>
        </a:lnSpc>
        <a:spcBef>
          <a:spcPts val="160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bg1"/>
          </a:solidFill>
          <a:uFillTx/>
          <a:latin typeface="Avenir Book" panose="02000503020000020003" pitchFamily="2" charset="0"/>
          <a:ea typeface="Avenir Book" panose="02000503020000020003" pitchFamily="2" charset="0"/>
          <a:cs typeface="Arial"/>
          <a:sym typeface="Arial"/>
        </a:defRPr>
      </a:lvl1pPr>
      <a:lvl2pPr marL="0" marR="0" indent="0" algn="l" defTabSz="914400" rtl="0" eaLnBrk="1" latinLnBrk="0" hangingPunct="1">
        <a:lnSpc>
          <a:spcPct val="115000"/>
        </a:lnSpc>
        <a:spcBef>
          <a:spcPts val="160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bg1"/>
          </a:solidFill>
          <a:uFillTx/>
          <a:latin typeface="Avenir Book" panose="02000503020000020003" pitchFamily="2" charset="0"/>
          <a:ea typeface="Avenir Book" panose="02000503020000020003" pitchFamily="2" charset="0"/>
          <a:cs typeface="Arial"/>
          <a:sym typeface="Arial"/>
        </a:defRPr>
      </a:lvl2pPr>
      <a:lvl3pPr marL="0" marR="0" indent="0" algn="l" defTabSz="914400" rtl="0" eaLnBrk="1" latinLnBrk="0" hangingPunct="1">
        <a:lnSpc>
          <a:spcPct val="115000"/>
        </a:lnSpc>
        <a:spcBef>
          <a:spcPts val="160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bg1"/>
          </a:solidFill>
          <a:uFillTx/>
          <a:latin typeface="Avenir Book" panose="02000503020000020003" pitchFamily="2" charset="0"/>
          <a:ea typeface="Avenir Book" panose="02000503020000020003" pitchFamily="2" charset="0"/>
          <a:cs typeface="Arial"/>
          <a:sym typeface="Arial"/>
        </a:defRPr>
      </a:lvl3pPr>
      <a:lvl4pPr marL="0" marR="0" indent="0" algn="l" defTabSz="914400" rtl="0" eaLnBrk="1" latinLnBrk="0" hangingPunct="1">
        <a:lnSpc>
          <a:spcPct val="115000"/>
        </a:lnSpc>
        <a:spcBef>
          <a:spcPts val="160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bg1"/>
          </a:solidFill>
          <a:uFillTx/>
          <a:latin typeface="Avenir Book" panose="02000503020000020003" pitchFamily="2" charset="0"/>
          <a:ea typeface="Avenir Book" panose="02000503020000020003" pitchFamily="2" charset="0"/>
          <a:cs typeface="Arial"/>
          <a:sym typeface="Arial"/>
        </a:defRPr>
      </a:lvl4pPr>
      <a:lvl5pPr marL="0" marR="0" indent="0" algn="l" defTabSz="914400" rtl="0" eaLnBrk="1" latinLnBrk="0" hangingPunct="1">
        <a:lnSpc>
          <a:spcPct val="115000"/>
        </a:lnSpc>
        <a:spcBef>
          <a:spcPts val="160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bg1"/>
          </a:solidFill>
          <a:uFillTx/>
          <a:latin typeface="Avenir Book" panose="02000503020000020003" pitchFamily="2" charset="0"/>
          <a:ea typeface="Avenir Book" panose="02000503020000020003" pitchFamily="2" charset="0"/>
          <a:cs typeface="Arial"/>
          <a:sym typeface="Arial"/>
        </a:defRPr>
      </a:lvl5pPr>
      <a:lvl6pPr marL="0" marR="0" indent="0" algn="l" defTabSz="914400" rtl="0" eaLnBrk="1" latinLnBrk="0" hangingPunct="1">
        <a:lnSpc>
          <a:spcPct val="115000"/>
        </a:lnSpc>
        <a:spcBef>
          <a:spcPts val="160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rgbClr val="ADADAD"/>
          </a:solidFill>
          <a:uFillTx/>
          <a:latin typeface="Arial"/>
          <a:ea typeface="Arial"/>
          <a:cs typeface="Arial"/>
          <a:sym typeface="Arial"/>
        </a:defRPr>
      </a:lvl6pPr>
      <a:lvl7pPr marL="0" marR="0" indent="0" algn="l" defTabSz="914400" rtl="0" eaLnBrk="1" latinLnBrk="0" hangingPunct="1">
        <a:lnSpc>
          <a:spcPct val="115000"/>
        </a:lnSpc>
        <a:spcBef>
          <a:spcPts val="160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rgbClr val="ADADAD"/>
          </a:solidFill>
          <a:uFillTx/>
          <a:latin typeface="Arial"/>
          <a:ea typeface="Arial"/>
          <a:cs typeface="Arial"/>
          <a:sym typeface="Arial"/>
        </a:defRPr>
      </a:lvl7pPr>
      <a:lvl8pPr marL="0" marR="0" indent="0" algn="l" defTabSz="914400" rtl="0" eaLnBrk="1" latinLnBrk="0" hangingPunct="1">
        <a:lnSpc>
          <a:spcPct val="115000"/>
        </a:lnSpc>
        <a:spcBef>
          <a:spcPts val="160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rgbClr val="ADADAD"/>
          </a:solidFill>
          <a:uFillTx/>
          <a:latin typeface="Arial"/>
          <a:ea typeface="Arial"/>
          <a:cs typeface="Arial"/>
          <a:sym typeface="Arial"/>
        </a:defRPr>
      </a:lvl8pPr>
      <a:lvl9pPr marL="0" marR="0" indent="0" algn="l" defTabSz="914400" rtl="0" eaLnBrk="1" latinLnBrk="0" hangingPunct="1">
        <a:lnSpc>
          <a:spcPct val="115000"/>
        </a:lnSpc>
        <a:spcBef>
          <a:spcPts val="160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rgbClr val="ADADAD"/>
          </a:solidFill>
          <a:uFillTx/>
          <a:latin typeface="Arial"/>
          <a:ea typeface="Arial"/>
          <a:cs typeface="Arial"/>
          <a:sym typeface="Arial"/>
        </a:defRPr>
      </a:lvl9pPr>
    </p:bodyStyle>
    <p:otherStyle>
      <a:lvl1pPr marL="0" marR="0" indent="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tiff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tif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microsoft.com/office/2007/relationships/hdphoto" Target="../media/hdphoto1.wdp"/><Relationship Id="rId4" Type="http://schemas.openxmlformats.org/officeDocument/2006/relationships/image" Target="../media/image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tif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tif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5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algn="l" defTabSz="841247">
              <a:defRPr sz="4600"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rPr dirty="0">
                <a:solidFill>
                  <a:schemeClr val="tx1"/>
                </a:solidFill>
              </a:rPr>
              <a:t>I</a:t>
            </a:r>
            <a:r>
              <a:rPr lang="en-US" dirty="0">
                <a:solidFill>
                  <a:schemeClr val="tx1"/>
                </a:solidFill>
              </a:rPr>
              <a:t>ntro to</a:t>
            </a:r>
            <a:endParaRPr dirty="0">
              <a:solidFill>
                <a:schemeClr val="tx1"/>
              </a:solidFill>
            </a:endParaRPr>
          </a:p>
          <a:p>
            <a:pPr algn="l" defTabSz="841247">
              <a:defRPr sz="4600" b="1">
                <a:solidFill>
                  <a:srgbClr val="EF3969"/>
                </a:solidFill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rPr lang="en-US" dirty="0"/>
              <a:t>Data Science</a:t>
            </a:r>
            <a:endParaRPr dirty="0"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AEF2DD1-C63C-CF4A-B71E-923E531798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699" y="1152475"/>
            <a:ext cx="6360950" cy="341640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There is no hard cut line between any of these components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They cannot stand independent of each other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A9A2165-1F66-BA4D-9952-0D6605181A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Major Components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60A240-2242-BA43-BC62-8AF241620AF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0928" y="2773002"/>
            <a:ext cx="2950485" cy="19669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B949FB1-605B-4549-A5A1-50DE615DFA4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9206" l="33667" r="65917">
                        <a14:foregroundMark x1="38167" y1="55238" x2="38583" y2="43651"/>
                        <a14:foregroundMark x1="62667" y1="55079" x2="62083" y2="42857"/>
                        <a14:foregroundMark x1="57750" y1="37778" x2="57750" y2="36984"/>
                        <a14:foregroundMark x1="52667" y1="25556" x2="52667" y2="25238"/>
                        <a14:foregroundMark x1="48500" y1="25238" x2="48500" y2="25238"/>
                        <a14:foregroundMark x1="50833" y1="11111" x2="50417" y2="7143"/>
                        <a14:foregroundMark x1="50667" y1="15079" x2="50667" y2="13333"/>
                        <a14:foregroundMark x1="48750" y1="12540" x2="48750" y2="12540"/>
                        <a14:foregroundMark x1="47583" y1="9841" x2="48000" y2="10159"/>
                        <a14:foregroundMark x1="47667" y1="5873" x2="48083" y2="6508"/>
                        <a14:foregroundMark x1="48833" y1="3333" x2="49167" y2="4921"/>
                        <a14:foregroundMark x1="50667" y1="1746" x2="50750" y2="3492"/>
                        <a14:foregroundMark x1="52250" y1="2540" x2="51833" y2="3810"/>
                        <a14:foregroundMark x1="53333" y1="5714" x2="52917" y2="6032"/>
                        <a14:foregroundMark x1="52917" y1="8730" x2="53333" y2="9841"/>
                        <a14:foregroundMark x1="52167" y1="11905" x2="52417" y2="13175"/>
                        <a14:foregroundMark x1="53417" y1="77619" x2="53583" y2="71746"/>
                        <a14:foregroundMark x1="47667" y1="75556" x2="47583" y2="70476"/>
                        <a14:foregroundMark x1="53083" y1="46667" x2="53333" y2="46508"/>
                        <a14:foregroundMark x1="49750" y1="48413" x2="49333" y2="47937"/>
                        <a14:foregroundMark x1="48917" y1="11746" x2="49083" y2="11587"/>
                        <a14:foregroundMark x1="48000" y1="9048" x2="48167" y2="92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34865" t="1023" r="35045" b="17406"/>
          <a:stretch/>
        </p:blipFill>
        <p:spPr>
          <a:xfrm>
            <a:off x="3639629" y="2467741"/>
            <a:ext cx="1736584" cy="24715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71FD0B1-A4DE-2949-8955-7450861ECC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04372" y="2870483"/>
            <a:ext cx="3068438" cy="195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484672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4EA9BD8-2786-A746-A4E4-CEAE638E09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be successful, data science</a:t>
            </a:r>
            <a:r>
              <a:rPr lang="en-US" i="1" dirty="0"/>
              <a:t> </a:t>
            </a:r>
            <a:r>
              <a:rPr lang="en-US" dirty="0"/>
              <a:t>teams</a:t>
            </a:r>
            <a:r>
              <a:rPr lang="en-US" i="1" dirty="0"/>
              <a:t> </a:t>
            </a:r>
            <a:r>
              <a:rPr lang="en-US" dirty="0"/>
              <a:t>need a variety of skills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6F624A3-E54E-714A-8FA2-36F9D5EF6B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 Science Team Skills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E937CBC-F269-0B43-A57E-DA907EA6823C}"/>
              </a:ext>
            </a:extLst>
          </p:cNvPr>
          <p:cNvGrpSpPr/>
          <p:nvPr/>
        </p:nvGrpSpPr>
        <p:grpSpPr>
          <a:xfrm>
            <a:off x="226395" y="1906438"/>
            <a:ext cx="8494871" cy="2736290"/>
            <a:chOff x="139421" y="1743744"/>
            <a:chExt cx="9023127" cy="2781294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9E08FB06-3401-C541-97C2-8D529E6B9B40}"/>
                </a:ext>
              </a:extLst>
            </p:cNvPr>
            <p:cNvGrpSpPr/>
            <p:nvPr/>
          </p:nvGrpSpPr>
          <p:grpSpPr>
            <a:xfrm>
              <a:off x="139421" y="1986968"/>
              <a:ext cx="9023127" cy="656961"/>
              <a:chOff x="139421" y="1986968"/>
              <a:chExt cx="9023127" cy="656961"/>
            </a:xfrm>
          </p:grpSpPr>
          <p:sp>
            <p:nvSpPr>
              <p:cNvPr id="28" name="Communicate results to business leaders">
                <a:extLst>
                  <a:ext uri="{FF2B5EF4-FFF2-40B4-BE49-F238E27FC236}">
                    <a16:creationId xmlns:a16="http://schemas.microsoft.com/office/drawing/2014/main" id="{3728AF44-F201-C141-A50E-C3AF3D9F697A}"/>
                  </a:ext>
                </a:extLst>
              </p:cNvPr>
              <p:cNvSpPr txBox="1"/>
              <p:nvPr/>
            </p:nvSpPr>
            <p:spPr>
              <a:xfrm>
                <a:off x="139421" y="1986968"/>
                <a:ext cx="1501837" cy="656961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 algn="ctr">
                  <a:defRPr sz="1400"/>
                </a:lvl1pPr>
              </a:lstStyle>
              <a:p>
                <a:r>
                  <a:rPr dirty="0">
                    <a:solidFill>
                      <a:schemeClr val="bg1"/>
                    </a:solidFill>
                  </a:rPr>
                  <a:t>Communicate </a:t>
                </a:r>
                <a:r>
                  <a:rPr lang="en-US" dirty="0">
                    <a:solidFill>
                      <a:schemeClr val="bg1"/>
                    </a:solidFill>
                  </a:rPr>
                  <a:t>with</a:t>
                </a:r>
                <a:r>
                  <a:rPr dirty="0">
                    <a:solidFill>
                      <a:schemeClr val="bg1"/>
                    </a:solidFill>
                  </a:rPr>
                  <a:t> business leaders</a:t>
                </a:r>
              </a:p>
            </p:txBody>
          </p:sp>
          <p:sp>
            <p:nvSpPr>
              <p:cNvPr id="29" name="Integrate code into back end software systems">
                <a:extLst>
                  <a:ext uri="{FF2B5EF4-FFF2-40B4-BE49-F238E27FC236}">
                    <a16:creationId xmlns:a16="http://schemas.microsoft.com/office/drawing/2014/main" id="{A2A8720B-0607-CB4B-B4D6-83F61E484001}"/>
                  </a:ext>
                </a:extLst>
              </p:cNvPr>
              <p:cNvSpPr txBox="1"/>
              <p:nvPr/>
            </p:nvSpPr>
            <p:spPr>
              <a:xfrm>
                <a:off x="7535891" y="1986968"/>
                <a:ext cx="1626657" cy="656961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lIns="0" tIns="0" rIns="0" bIns="0">
                <a:spAutoFit/>
              </a:bodyPr>
              <a:lstStyle>
                <a:lvl1pPr algn="ctr">
                  <a:defRPr sz="1400"/>
                </a:lvl1pPr>
              </a:lstStyle>
              <a:p>
                <a:r>
                  <a:rPr dirty="0">
                    <a:solidFill>
                      <a:schemeClr val="bg1"/>
                    </a:solidFill>
                  </a:rPr>
                  <a:t>Integrate code into backend software systems</a:t>
                </a:r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6361B3AC-180D-8742-90A3-0A01999FDC23}"/>
                </a:ext>
              </a:extLst>
            </p:cNvPr>
            <p:cNvGrpSpPr/>
            <p:nvPr/>
          </p:nvGrpSpPr>
          <p:grpSpPr>
            <a:xfrm>
              <a:off x="328107" y="1743744"/>
              <a:ext cx="8487786" cy="2781294"/>
              <a:chOff x="328107" y="1743744"/>
              <a:chExt cx="8487786" cy="2781294"/>
            </a:xfrm>
          </p:grpSpPr>
          <p:sp>
            <p:nvSpPr>
              <p:cNvPr id="20" name="Line">
                <a:extLst>
                  <a:ext uri="{FF2B5EF4-FFF2-40B4-BE49-F238E27FC236}">
                    <a16:creationId xmlns:a16="http://schemas.microsoft.com/office/drawing/2014/main" id="{5E646546-06BE-384F-84B7-87504BDE80D3}"/>
                  </a:ext>
                </a:extLst>
              </p:cNvPr>
              <p:cNvSpPr/>
              <p:nvPr/>
            </p:nvSpPr>
            <p:spPr>
              <a:xfrm>
                <a:off x="328107" y="3134391"/>
                <a:ext cx="8487786" cy="1"/>
              </a:xfrm>
              <a:prstGeom prst="line">
                <a:avLst/>
              </a:prstGeom>
              <a:ln w="25400">
                <a:solidFill>
                  <a:schemeClr val="accent1"/>
                </a:solidFill>
                <a:headEnd type="triangle"/>
                <a:tailEnd type="triangle"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lIns="45719" rIns="45719"/>
              <a:lstStyle/>
              <a:p>
                <a:endParaRPr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F59E0213-BA16-DE47-A90E-9A361CE30A46}"/>
                  </a:ext>
                </a:extLst>
              </p:cNvPr>
              <p:cNvGrpSpPr/>
              <p:nvPr/>
            </p:nvGrpSpPr>
            <p:grpSpPr>
              <a:xfrm>
                <a:off x="1726050" y="1743744"/>
                <a:ext cx="5691900" cy="2781294"/>
                <a:chOff x="1726050" y="1743744"/>
                <a:chExt cx="5691900" cy="2781294"/>
              </a:xfrm>
            </p:grpSpPr>
            <p:sp>
              <p:nvSpPr>
                <p:cNvPr id="22" name="Communication/Storytelling">
                  <a:extLst>
                    <a:ext uri="{FF2B5EF4-FFF2-40B4-BE49-F238E27FC236}">
                      <a16:creationId xmlns:a16="http://schemas.microsoft.com/office/drawing/2014/main" id="{79BD0040-A893-6B4B-AA97-BE958691D9B7}"/>
                    </a:ext>
                  </a:extLst>
                </p:cNvPr>
                <p:cNvSpPr/>
                <p:nvPr/>
              </p:nvSpPr>
              <p:spPr>
                <a:xfrm>
                  <a:off x="1726050" y="1744097"/>
                  <a:ext cx="1601257" cy="1143411"/>
                </a:xfrm>
                <a:prstGeom prst="roundRect">
                  <a:avLst>
                    <a:gd name="adj" fmla="val 16661"/>
                  </a:avLst>
                </a:prstGeom>
                <a:solidFill>
                  <a:srgbClr val="FFFFFF"/>
                </a:solidFill>
                <a:ln w="25400">
                  <a:solidFill>
                    <a:schemeClr val="accent1"/>
                  </a:solidFill>
                </a:ln>
                <a:extLst>
                  <a:ext uri="{C572A759-6A51-4108-AA02-DFA0A04FC94B}">
                    <ma14:wrappingTextBoxFlag xmlns="" xmlns:ma14="http://schemas.microsoft.com/office/mac/drawingml/2011/main" val="1"/>
                  </a:ext>
                </a:extLst>
              </p:spPr>
              <p:txBody>
                <a:bodyPr lIns="45719" rIns="45719" anchor="ctr"/>
                <a:lstStyle>
                  <a:lvl1pPr algn="ctr">
                    <a:defRPr sz="1400" b="1"/>
                  </a:lvl1pPr>
                </a:lstStyle>
                <a:p>
                  <a:r>
                    <a:rPr dirty="0" err="1">
                      <a:solidFill>
                        <a:schemeClr val="bg1"/>
                      </a:solidFill>
                    </a:rPr>
                    <a:t>Comm</a:t>
                  </a:r>
                  <a:r>
                    <a:rPr lang="en-US" dirty="0" err="1">
                      <a:solidFill>
                        <a:schemeClr val="bg1"/>
                      </a:solidFill>
                    </a:rPr>
                    <a:t>s</a:t>
                  </a:r>
                  <a:r>
                    <a:rPr dirty="0">
                      <a:solidFill>
                        <a:schemeClr val="bg1"/>
                      </a:solidFill>
                    </a:rPr>
                    <a:t>/</a:t>
                  </a:r>
                  <a:endParaRPr lang="en-US" dirty="0">
                    <a:solidFill>
                      <a:schemeClr val="bg1"/>
                    </a:solidFill>
                  </a:endParaRPr>
                </a:p>
                <a:p>
                  <a:r>
                    <a:rPr dirty="0">
                      <a:solidFill>
                        <a:schemeClr val="bg1"/>
                      </a:solidFill>
                    </a:rPr>
                    <a:t>Storytelling</a:t>
                  </a:r>
                </a:p>
              </p:txBody>
            </p:sp>
            <p:sp>
              <p:nvSpPr>
                <p:cNvPr id="23" name="Domain Expertise">
                  <a:extLst>
                    <a:ext uri="{FF2B5EF4-FFF2-40B4-BE49-F238E27FC236}">
                      <a16:creationId xmlns:a16="http://schemas.microsoft.com/office/drawing/2014/main" id="{7D8AA1F2-DABE-8A42-A20C-ADE41EFCE1A6}"/>
                    </a:ext>
                  </a:extLst>
                </p:cNvPr>
                <p:cNvSpPr/>
                <p:nvPr/>
              </p:nvSpPr>
              <p:spPr>
                <a:xfrm>
                  <a:off x="1726050" y="3381627"/>
                  <a:ext cx="1601257" cy="1143411"/>
                </a:xfrm>
                <a:prstGeom prst="roundRect">
                  <a:avLst>
                    <a:gd name="adj" fmla="val 16661"/>
                  </a:avLst>
                </a:prstGeom>
                <a:solidFill>
                  <a:srgbClr val="FFFFFF"/>
                </a:solidFill>
                <a:ln w="25400">
                  <a:solidFill>
                    <a:schemeClr val="accent1"/>
                  </a:solidFill>
                </a:ln>
                <a:extLst>
                  <a:ext uri="{C572A759-6A51-4108-AA02-DFA0A04FC94B}">
                    <ma14:wrappingTextBoxFlag xmlns="" xmlns:ma14="http://schemas.microsoft.com/office/mac/drawingml/2011/main" val="1"/>
                  </a:ext>
                </a:extLst>
              </p:spPr>
              <p:txBody>
                <a:bodyPr lIns="45719" rIns="45719" anchor="ctr"/>
                <a:lstStyle>
                  <a:lvl1pPr algn="ctr">
                    <a:defRPr sz="1400" b="1"/>
                  </a:lvl1pPr>
                </a:lstStyle>
                <a:p>
                  <a:r>
                    <a:rPr dirty="0">
                      <a:solidFill>
                        <a:schemeClr val="bg1"/>
                      </a:solidFill>
                    </a:rPr>
                    <a:t>Domain Expertise</a:t>
                  </a:r>
                </a:p>
              </p:txBody>
            </p:sp>
            <p:sp>
              <p:nvSpPr>
                <p:cNvPr id="24" name="Modeling">
                  <a:extLst>
                    <a:ext uri="{FF2B5EF4-FFF2-40B4-BE49-F238E27FC236}">
                      <a16:creationId xmlns:a16="http://schemas.microsoft.com/office/drawing/2014/main" id="{0C2B8DB9-6610-6B4B-837C-9490212A6F8D}"/>
                    </a:ext>
                  </a:extLst>
                </p:cNvPr>
                <p:cNvSpPr/>
                <p:nvPr/>
              </p:nvSpPr>
              <p:spPr>
                <a:xfrm>
                  <a:off x="3771371" y="1743744"/>
                  <a:ext cx="1601257" cy="1143412"/>
                </a:xfrm>
                <a:prstGeom prst="roundRect">
                  <a:avLst>
                    <a:gd name="adj" fmla="val 16661"/>
                  </a:avLst>
                </a:prstGeom>
                <a:solidFill>
                  <a:srgbClr val="FFFFFF"/>
                </a:solidFill>
                <a:ln w="25400">
                  <a:solidFill>
                    <a:schemeClr val="accent1"/>
                  </a:solidFill>
                </a:ln>
                <a:extLst>
                  <a:ext uri="{C572A759-6A51-4108-AA02-DFA0A04FC94B}">
                    <ma14:wrappingTextBoxFlag xmlns="" xmlns:ma14="http://schemas.microsoft.com/office/mac/drawingml/2011/main" val="1"/>
                  </a:ext>
                </a:extLst>
              </p:spPr>
              <p:txBody>
                <a:bodyPr lIns="45719" rIns="45719" anchor="ctr"/>
                <a:lstStyle>
                  <a:lvl1pPr algn="ctr">
                    <a:defRPr sz="1400" b="1"/>
                  </a:lvl1pPr>
                </a:lstStyle>
                <a:p>
                  <a:r>
                    <a:rPr dirty="0">
                      <a:solidFill>
                        <a:schemeClr val="bg1"/>
                      </a:solidFill>
                    </a:rPr>
                    <a:t>Modeling</a:t>
                  </a:r>
                </a:p>
              </p:txBody>
            </p:sp>
            <p:sp>
              <p:nvSpPr>
                <p:cNvPr id="25" name="Statistics">
                  <a:extLst>
                    <a:ext uri="{FF2B5EF4-FFF2-40B4-BE49-F238E27FC236}">
                      <a16:creationId xmlns:a16="http://schemas.microsoft.com/office/drawing/2014/main" id="{E01F581B-EAF5-094C-953B-AB41C5825BDF}"/>
                    </a:ext>
                  </a:extLst>
                </p:cNvPr>
                <p:cNvSpPr/>
                <p:nvPr/>
              </p:nvSpPr>
              <p:spPr>
                <a:xfrm>
                  <a:off x="3771371" y="3381273"/>
                  <a:ext cx="1601257" cy="1143412"/>
                </a:xfrm>
                <a:prstGeom prst="roundRect">
                  <a:avLst>
                    <a:gd name="adj" fmla="val 16661"/>
                  </a:avLst>
                </a:prstGeom>
                <a:solidFill>
                  <a:srgbClr val="FFFFFF"/>
                </a:solidFill>
                <a:ln w="25400">
                  <a:solidFill>
                    <a:schemeClr val="accent1"/>
                  </a:solidFill>
                </a:ln>
                <a:extLst>
                  <a:ext uri="{C572A759-6A51-4108-AA02-DFA0A04FC94B}">
                    <ma14:wrappingTextBoxFlag xmlns="" xmlns:ma14="http://schemas.microsoft.com/office/mac/drawingml/2011/main" val="1"/>
                  </a:ext>
                </a:extLst>
              </p:spPr>
              <p:txBody>
                <a:bodyPr lIns="45719" rIns="45719" anchor="ctr"/>
                <a:lstStyle>
                  <a:lvl1pPr algn="ctr">
                    <a:defRPr sz="1400" b="1"/>
                  </a:lvl1pPr>
                </a:lstStyle>
                <a:p>
                  <a:r>
                    <a:rPr dirty="0">
                      <a:solidFill>
                        <a:schemeClr val="bg1"/>
                      </a:solidFill>
                    </a:rPr>
                    <a:t>Statistics</a:t>
                  </a:r>
                </a:p>
              </p:txBody>
            </p:sp>
            <p:sp>
              <p:nvSpPr>
                <p:cNvPr id="26" name="Data Munging">
                  <a:extLst>
                    <a:ext uri="{FF2B5EF4-FFF2-40B4-BE49-F238E27FC236}">
                      <a16:creationId xmlns:a16="http://schemas.microsoft.com/office/drawing/2014/main" id="{3CB621A5-A7CD-0544-918A-EBEE206C06B4}"/>
                    </a:ext>
                  </a:extLst>
                </p:cNvPr>
                <p:cNvSpPr/>
                <p:nvPr/>
              </p:nvSpPr>
              <p:spPr>
                <a:xfrm>
                  <a:off x="5816693" y="1743744"/>
                  <a:ext cx="1601257" cy="1143412"/>
                </a:xfrm>
                <a:prstGeom prst="roundRect">
                  <a:avLst>
                    <a:gd name="adj" fmla="val 16661"/>
                  </a:avLst>
                </a:prstGeom>
                <a:solidFill>
                  <a:srgbClr val="FFFFFF"/>
                </a:solidFill>
                <a:ln w="25400">
                  <a:solidFill>
                    <a:schemeClr val="accent1"/>
                  </a:solidFill>
                </a:ln>
                <a:extLst>
                  <a:ext uri="{C572A759-6A51-4108-AA02-DFA0A04FC94B}">
                    <ma14:wrappingTextBoxFlag xmlns="" xmlns:ma14="http://schemas.microsoft.com/office/mac/drawingml/2011/main" val="1"/>
                  </a:ext>
                </a:extLst>
              </p:spPr>
              <p:txBody>
                <a:bodyPr lIns="45719" rIns="45719" anchor="ctr"/>
                <a:lstStyle>
                  <a:lvl1pPr algn="ctr">
                    <a:defRPr sz="1400" b="1"/>
                  </a:lvl1pPr>
                </a:lstStyle>
                <a:p>
                  <a:r>
                    <a:rPr dirty="0">
                      <a:solidFill>
                        <a:schemeClr val="bg1"/>
                      </a:solidFill>
                    </a:rPr>
                    <a:t>Data </a:t>
                  </a:r>
                  <a:r>
                    <a:rPr lang="en-US" dirty="0">
                      <a:solidFill>
                        <a:schemeClr val="bg1"/>
                      </a:solidFill>
                    </a:rPr>
                    <a:t>Mining</a:t>
                  </a:r>
                  <a:endParaRPr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7" name="Software Engineering">
                  <a:extLst>
                    <a:ext uri="{FF2B5EF4-FFF2-40B4-BE49-F238E27FC236}">
                      <a16:creationId xmlns:a16="http://schemas.microsoft.com/office/drawing/2014/main" id="{9DD9A6A8-EEE3-4C4D-97AC-C6583143007A}"/>
                    </a:ext>
                  </a:extLst>
                </p:cNvPr>
                <p:cNvSpPr/>
                <p:nvPr/>
              </p:nvSpPr>
              <p:spPr>
                <a:xfrm>
                  <a:off x="5816693" y="3381273"/>
                  <a:ext cx="1601257" cy="1143412"/>
                </a:xfrm>
                <a:prstGeom prst="roundRect">
                  <a:avLst>
                    <a:gd name="adj" fmla="val 16661"/>
                  </a:avLst>
                </a:prstGeom>
                <a:solidFill>
                  <a:srgbClr val="FFFFFF"/>
                </a:solidFill>
                <a:ln w="25400">
                  <a:solidFill>
                    <a:schemeClr val="accent1"/>
                  </a:solidFill>
                </a:ln>
                <a:extLst>
                  <a:ext uri="{C572A759-6A51-4108-AA02-DFA0A04FC94B}">
                    <ma14:wrappingTextBoxFlag xmlns="" xmlns:ma14="http://schemas.microsoft.com/office/mac/drawingml/2011/main" val="1"/>
                  </a:ext>
                </a:extLst>
              </p:spPr>
              <p:txBody>
                <a:bodyPr lIns="45719" rIns="45719" anchor="ctr"/>
                <a:lstStyle>
                  <a:lvl1pPr algn="ctr">
                    <a:defRPr sz="1400" b="1"/>
                  </a:lvl1pPr>
                </a:lstStyle>
                <a:p>
                  <a:r>
                    <a:rPr dirty="0">
                      <a:solidFill>
                        <a:schemeClr val="bg1"/>
                      </a:solidFill>
                    </a:rPr>
                    <a:t>Software Engineering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668820833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17094C6-4C35-6C4B-A596-BC38B8C2E4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support the needed skills and achieve impact, data science teams need a diverse set of roles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F789861-681E-D64E-8916-5759B3AED7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 Science Team Roles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EE7A39D-0943-5540-AAF6-7E46FB3DDC8F}"/>
              </a:ext>
            </a:extLst>
          </p:cNvPr>
          <p:cNvGrpSpPr/>
          <p:nvPr/>
        </p:nvGrpSpPr>
        <p:grpSpPr>
          <a:xfrm>
            <a:off x="319113" y="2274647"/>
            <a:ext cx="8330876" cy="2294228"/>
            <a:chOff x="71860" y="1731044"/>
            <a:chExt cx="8971146" cy="2797426"/>
          </a:xfrm>
        </p:grpSpPr>
        <p:sp>
          <p:nvSpPr>
            <p:cNvPr id="5" name="Communicate results to business leaders">
              <a:extLst>
                <a:ext uri="{FF2B5EF4-FFF2-40B4-BE49-F238E27FC236}">
                  <a16:creationId xmlns:a16="http://schemas.microsoft.com/office/drawing/2014/main" id="{A764397F-A5AD-A546-BA2B-CCF8D91A1BBD}"/>
                </a:ext>
              </a:extLst>
            </p:cNvPr>
            <p:cNvSpPr txBox="1"/>
            <p:nvPr/>
          </p:nvSpPr>
          <p:spPr>
            <a:xfrm>
              <a:off x="71860" y="1909138"/>
              <a:ext cx="1428734" cy="78809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>
              <a:spAutoFit/>
            </a:bodyPr>
            <a:lstStyle>
              <a:lvl1pPr algn="ctr">
                <a:defRPr sz="1400">
                  <a:solidFill>
                    <a:schemeClr val="accent1"/>
                  </a:solidFill>
                </a:defRPr>
              </a:lvl1pPr>
            </a:lstStyle>
            <a:p>
              <a:r>
                <a:rPr dirty="0">
                  <a:solidFill>
                    <a:schemeClr val="bg1"/>
                  </a:solidFill>
                </a:rPr>
                <a:t>Communicate </a:t>
              </a:r>
              <a:r>
                <a:rPr lang="en-US" dirty="0">
                  <a:solidFill>
                    <a:schemeClr val="bg1"/>
                  </a:solidFill>
                </a:rPr>
                <a:t>with</a:t>
              </a:r>
              <a:r>
                <a:rPr dirty="0">
                  <a:solidFill>
                    <a:schemeClr val="bg1"/>
                  </a:solidFill>
                </a:rPr>
                <a:t> business leaders</a:t>
              </a:r>
            </a:p>
          </p:txBody>
        </p:sp>
        <p:sp>
          <p:nvSpPr>
            <p:cNvPr id="6" name="Integrate code into back end software systems">
              <a:extLst>
                <a:ext uri="{FF2B5EF4-FFF2-40B4-BE49-F238E27FC236}">
                  <a16:creationId xmlns:a16="http://schemas.microsoft.com/office/drawing/2014/main" id="{70B80A9D-AD0E-8B40-A1A3-E36DCB90622D}"/>
                </a:ext>
              </a:extLst>
            </p:cNvPr>
            <p:cNvSpPr txBox="1"/>
            <p:nvPr/>
          </p:nvSpPr>
          <p:spPr>
            <a:xfrm>
              <a:off x="7416349" y="1913038"/>
              <a:ext cx="1626657" cy="78809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>
              <a:spAutoFit/>
            </a:bodyPr>
            <a:lstStyle>
              <a:lvl1pPr algn="ctr">
                <a:defRPr sz="1400">
                  <a:solidFill>
                    <a:schemeClr val="accent1"/>
                  </a:solidFill>
                </a:defRPr>
              </a:lvl1pPr>
            </a:lstStyle>
            <a:p>
              <a:r>
                <a:rPr dirty="0">
                  <a:solidFill>
                    <a:schemeClr val="bg1"/>
                  </a:solidFill>
                </a:rPr>
                <a:t>Integrate code into backend software systems</a:t>
              </a:r>
            </a:p>
          </p:txBody>
        </p:sp>
        <p:sp>
          <p:nvSpPr>
            <p:cNvPr id="7" name="Line">
              <a:extLst>
                <a:ext uri="{FF2B5EF4-FFF2-40B4-BE49-F238E27FC236}">
                  <a16:creationId xmlns:a16="http://schemas.microsoft.com/office/drawing/2014/main" id="{4FF43A1B-67C2-F147-86C8-5EDD625818A2}"/>
                </a:ext>
              </a:extLst>
            </p:cNvPr>
            <p:cNvSpPr/>
            <p:nvPr/>
          </p:nvSpPr>
          <p:spPr>
            <a:xfrm>
              <a:off x="328107" y="3121691"/>
              <a:ext cx="8487786" cy="1"/>
            </a:xfrm>
            <a:prstGeom prst="line">
              <a:avLst/>
            </a:prstGeom>
            <a:ln w="25400">
              <a:solidFill>
                <a:schemeClr val="accent1"/>
              </a:solidFill>
              <a:headEnd type="triangle"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lIns="45719" rIns="45719"/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8" name="Data Science Product Manager">
              <a:extLst>
                <a:ext uri="{FF2B5EF4-FFF2-40B4-BE49-F238E27FC236}">
                  <a16:creationId xmlns:a16="http://schemas.microsoft.com/office/drawing/2014/main" id="{2A409952-F180-5447-AEB7-418250A21E43}"/>
                </a:ext>
              </a:extLst>
            </p:cNvPr>
            <p:cNvSpPr/>
            <p:nvPr/>
          </p:nvSpPr>
          <p:spPr>
            <a:xfrm>
              <a:off x="1726050" y="1731397"/>
              <a:ext cx="1601257" cy="1143412"/>
            </a:xfrm>
            <a:prstGeom prst="roundRect">
              <a:avLst>
                <a:gd name="adj" fmla="val 16661"/>
              </a:avLst>
            </a:prstGeom>
            <a:solidFill>
              <a:srgbClr val="FFFFFF"/>
            </a:solidFill>
            <a:ln w="25400">
              <a:solidFill>
                <a:schemeClr val="accent1"/>
              </a:solidFill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45719" rIns="45719" anchor="ctr"/>
            <a:lstStyle>
              <a:lvl1pPr algn="ctr">
                <a:defRPr sz="1400" b="1"/>
              </a:lvl1pPr>
            </a:lstStyle>
            <a:p>
              <a:r>
                <a:rPr dirty="0">
                  <a:solidFill>
                    <a:schemeClr val="bg1"/>
                  </a:solidFill>
                </a:rPr>
                <a:t>Product Manager</a:t>
              </a:r>
            </a:p>
          </p:txBody>
        </p:sp>
        <p:sp>
          <p:nvSpPr>
            <p:cNvPr id="9" name="Statistician">
              <a:extLst>
                <a:ext uri="{FF2B5EF4-FFF2-40B4-BE49-F238E27FC236}">
                  <a16:creationId xmlns:a16="http://schemas.microsoft.com/office/drawing/2014/main" id="{B21EA972-E5BB-B14D-8C2F-7A516F2AEEDF}"/>
                </a:ext>
              </a:extLst>
            </p:cNvPr>
            <p:cNvSpPr/>
            <p:nvPr/>
          </p:nvSpPr>
          <p:spPr>
            <a:xfrm>
              <a:off x="2634055" y="3385058"/>
              <a:ext cx="1601258" cy="1143412"/>
            </a:xfrm>
            <a:prstGeom prst="roundRect">
              <a:avLst>
                <a:gd name="adj" fmla="val 16661"/>
              </a:avLst>
            </a:prstGeom>
            <a:solidFill>
              <a:srgbClr val="FFFFFF"/>
            </a:solidFill>
            <a:ln w="25400">
              <a:solidFill>
                <a:schemeClr val="accent1"/>
              </a:solidFill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45719" rIns="45719" anchor="ctr"/>
            <a:lstStyle>
              <a:lvl1pPr algn="ctr">
                <a:defRPr sz="1400" b="1"/>
              </a:lvl1pPr>
            </a:lstStyle>
            <a:p>
              <a:r>
                <a:rPr dirty="0">
                  <a:solidFill>
                    <a:schemeClr val="bg1"/>
                  </a:solidFill>
                </a:rPr>
                <a:t>Statistician</a:t>
              </a:r>
            </a:p>
          </p:txBody>
        </p:sp>
        <p:sp>
          <p:nvSpPr>
            <p:cNvPr id="10" name="Machine Learning Engineer">
              <a:extLst>
                <a:ext uri="{FF2B5EF4-FFF2-40B4-BE49-F238E27FC236}">
                  <a16:creationId xmlns:a16="http://schemas.microsoft.com/office/drawing/2014/main" id="{853C312C-5F57-624D-82B9-9E98BF0ED6D5}"/>
                </a:ext>
              </a:extLst>
            </p:cNvPr>
            <p:cNvSpPr/>
            <p:nvPr/>
          </p:nvSpPr>
          <p:spPr>
            <a:xfrm>
              <a:off x="3672409" y="1731044"/>
              <a:ext cx="1601258" cy="1143412"/>
            </a:xfrm>
            <a:prstGeom prst="roundRect">
              <a:avLst>
                <a:gd name="adj" fmla="val 16661"/>
              </a:avLst>
            </a:prstGeom>
            <a:solidFill>
              <a:srgbClr val="FFFFFF"/>
            </a:solidFill>
            <a:ln w="25400">
              <a:solidFill>
                <a:schemeClr val="accent1"/>
              </a:solidFill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45719" rIns="45719" anchor="ctr"/>
            <a:lstStyle>
              <a:lvl1pPr algn="ctr">
                <a:defRPr sz="1400" b="1"/>
              </a:lvl1pPr>
            </a:lstStyle>
            <a:p>
              <a:r>
                <a:rPr dirty="0">
                  <a:solidFill>
                    <a:schemeClr val="bg1"/>
                  </a:solidFill>
                </a:rPr>
                <a:t>Machine Learning Engineer</a:t>
              </a:r>
            </a:p>
          </p:txBody>
        </p:sp>
        <p:sp>
          <p:nvSpPr>
            <p:cNvPr id="11" name="Research Engineer">
              <a:extLst>
                <a:ext uri="{FF2B5EF4-FFF2-40B4-BE49-F238E27FC236}">
                  <a16:creationId xmlns:a16="http://schemas.microsoft.com/office/drawing/2014/main" id="{BA9ECF41-71B2-5E42-B87D-04A3A539CE2A}"/>
                </a:ext>
              </a:extLst>
            </p:cNvPr>
            <p:cNvSpPr/>
            <p:nvPr/>
          </p:nvSpPr>
          <p:spPr>
            <a:xfrm>
              <a:off x="4564277" y="3385058"/>
              <a:ext cx="1601258" cy="1143412"/>
            </a:xfrm>
            <a:prstGeom prst="roundRect">
              <a:avLst>
                <a:gd name="adj" fmla="val 16661"/>
              </a:avLst>
            </a:prstGeom>
            <a:solidFill>
              <a:srgbClr val="FFFFFF"/>
            </a:solidFill>
            <a:ln w="25400">
              <a:solidFill>
                <a:schemeClr val="accent1"/>
              </a:solidFill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45719" rIns="45719" anchor="ctr"/>
            <a:lstStyle>
              <a:lvl1pPr algn="ctr">
                <a:defRPr sz="1400" b="1"/>
              </a:lvl1pPr>
            </a:lstStyle>
            <a:p>
              <a:r>
                <a:rPr dirty="0">
                  <a:solidFill>
                    <a:schemeClr val="bg1"/>
                  </a:solidFill>
                </a:rPr>
                <a:t>Research </a:t>
              </a:r>
              <a:r>
                <a:rPr lang="en-US" dirty="0">
                  <a:solidFill>
                    <a:schemeClr val="bg1"/>
                  </a:solidFill>
                </a:rPr>
                <a:t>Scientist</a:t>
              </a:r>
              <a:endParaRPr dirty="0">
                <a:solidFill>
                  <a:schemeClr val="bg1"/>
                </a:solidFill>
              </a:endParaRPr>
            </a:p>
          </p:txBody>
        </p:sp>
        <p:sp>
          <p:nvSpPr>
            <p:cNvPr id="12" name="Data Engineer">
              <a:extLst>
                <a:ext uri="{FF2B5EF4-FFF2-40B4-BE49-F238E27FC236}">
                  <a16:creationId xmlns:a16="http://schemas.microsoft.com/office/drawing/2014/main" id="{8495D5B7-6B72-D942-AE0E-C50DDA5E98D2}"/>
                </a:ext>
              </a:extLst>
            </p:cNvPr>
            <p:cNvSpPr/>
            <p:nvPr/>
          </p:nvSpPr>
          <p:spPr>
            <a:xfrm>
              <a:off x="5618769" y="1731044"/>
              <a:ext cx="1601257" cy="1143412"/>
            </a:xfrm>
            <a:prstGeom prst="roundRect">
              <a:avLst>
                <a:gd name="adj" fmla="val 16661"/>
              </a:avLst>
            </a:prstGeom>
            <a:solidFill>
              <a:srgbClr val="FFFFFF"/>
            </a:solidFill>
            <a:ln w="25400">
              <a:solidFill>
                <a:schemeClr val="accent1"/>
              </a:solidFill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45719" rIns="45719" anchor="ctr"/>
            <a:lstStyle>
              <a:lvl1pPr algn="ctr">
                <a:defRPr sz="1400" b="1"/>
              </a:lvl1pPr>
            </a:lstStyle>
            <a:p>
              <a:r>
                <a:rPr dirty="0">
                  <a:solidFill>
                    <a:schemeClr val="bg1"/>
                  </a:solidFill>
                </a:rPr>
                <a:t>Data Engineer</a:t>
              </a:r>
            </a:p>
          </p:txBody>
        </p:sp>
        <p:sp>
          <p:nvSpPr>
            <p:cNvPr id="13" name="Software Engineering">
              <a:extLst>
                <a:ext uri="{FF2B5EF4-FFF2-40B4-BE49-F238E27FC236}">
                  <a16:creationId xmlns:a16="http://schemas.microsoft.com/office/drawing/2014/main" id="{2E78447A-AF0E-6145-8D6A-399D7FCA9331}"/>
                </a:ext>
              </a:extLst>
            </p:cNvPr>
            <p:cNvSpPr/>
            <p:nvPr/>
          </p:nvSpPr>
          <p:spPr>
            <a:xfrm>
              <a:off x="6379401" y="3385058"/>
              <a:ext cx="1601257" cy="1143412"/>
            </a:xfrm>
            <a:prstGeom prst="roundRect">
              <a:avLst>
                <a:gd name="adj" fmla="val 16661"/>
              </a:avLst>
            </a:prstGeom>
            <a:solidFill>
              <a:srgbClr val="FFFFFF"/>
            </a:solidFill>
            <a:ln w="25400">
              <a:solidFill>
                <a:schemeClr val="accent1"/>
              </a:solidFill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45719" rIns="45719" anchor="ctr"/>
            <a:lstStyle>
              <a:lvl1pPr algn="ctr">
                <a:defRPr sz="1400" b="1"/>
              </a:lvl1pPr>
            </a:lstStyle>
            <a:p>
              <a:r>
                <a:rPr dirty="0">
                  <a:solidFill>
                    <a:schemeClr val="bg1"/>
                  </a:solidFill>
                </a:rPr>
                <a:t>Software Engineering</a:t>
              </a:r>
            </a:p>
          </p:txBody>
        </p:sp>
        <p:sp>
          <p:nvSpPr>
            <p:cNvPr id="14" name="Business Analyst">
              <a:extLst>
                <a:ext uri="{FF2B5EF4-FFF2-40B4-BE49-F238E27FC236}">
                  <a16:creationId xmlns:a16="http://schemas.microsoft.com/office/drawing/2014/main" id="{F9656BA9-24B7-AE45-93A0-D4E985BE6A3E}"/>
                </a:ext>
              </a:extLst>
            </p:cNvPr>
            <p:cNvSpPr/>
            <p:nvPr/>
          </p:nvSpPr>
          <p:spPr>
            <a:xfrm>
              <a:off x="842734" y="3385058"/>
              <a:ext cx="1601257" cy="1143412"/>
            </a:xfrm>
            <a:prstGeom prst="roundRect">
              <a:avLst>
                <a:gd name="adj" fmla="val 16661"/>
              </a:avLst>
            </a:prstGeom>
            <a:solidFill>
              <a:srgbClr val="FFFFFF"/>
            </a:solidFill>
            <a:ln w="25400">
              <a:solidFill>
                <a:schemeClr val="accent1"/>
              </a:solidFill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45719" rIns="45719" anchor="ctr"/>
            <a:lstStyle>
              <a:lvl1pPr algn="ctr">
                <a:defRPr sz="1400" b="1"/>
              </a:lvl1pPr>
            </a:lstStyle>
            <a:p>
              <a:r>
                <a:rPr dirty="0">
                  <a:solidFill>
                    <a:schemeClr val="bg1"/>
                  </a:solidFill>
                </a:rPr>
                <a:t>Business Analyst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44891072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A9A2165-1F66-BA4D-9952-0D6605181A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699" y="231665"/>
            <a:ext cx="8520602" cy="572701"/>
          </a:xfrm>
        </p:spPr>
        <p:txBody>
          <a:bodyPr>
            <a:normAutofit fontScale="90000"/>
          </a:bodyPr>
          <a:lstStyle/>
          <a:p>
            <a:r>
              <a:rPr lang="en-US" dirty="0"/>
              <a:t>Data Science Project Workflow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63A325E-0943-754C-ACD8-F1E1DFE7E6BF}"/>
              </a:ext>
            </a:extLst>
          </p:cNvPr>
          <p:cNvGrpSpPr/>
          <p:nvPr/>
        </p:nvGrpSpPr>
        <p:grpSpPr>
          <a:xfrm>
            <a:off x="543686" y="1708771"/>
            <a:ext cx="7018649" cy="3122709"/>
            <a:chOff x="400392" y="1160195"/>
            <a:chExt cx="8251638" cy="3671285"/>
          </a:xfrm>
        </p:grpSpPr>
        <p:sp>
          <p:nvSpPr>
            <p:cNvPr id="12" name="Rounded Rectangle 1046">
              <a:extLst>
                <a:ext uri="{FF2B5EF4-FFF2-40B4-BE49-F238E27FC236}">
                  <a16:creationId xmlns:a16="http://schemas.microsoft.com/office/drawing/2014/main" id="{65DF3B94-28ED-1A4F-AEF5-9F2CAC37FF9E}"/>
                </a:ext>
              </a:extLst>
            </p:cNvPr>
            <p:cNvSpPr/>
            <p:nvPr/>
          </p:nvSpPr>
          <p:spPr bwMode="auto">
            <a:xfrm>
              <a:off x="406238" y="1160195"/>
              <a:ext cx="1972385" cy="543366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 w="12700" cap="flat" cmpd="sng" algn="ctr">
              <a:solidFill>
                <a:schemeClr val="bg2">
                  <a:lumMod val="40000"/>
                  <a:lumOff val="60000"/>
                </a:schemeClr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355" tIns="45678" rIns="91355" bIns="4567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3532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prstClr val="white"/>
                  </a:solidFill>
                  <a:cs typeface="Arial" pitchFamily="34" charset="0"/>
                </a:rPr>
                <a:t>Problem Statement</a:t>
              </a:r>
            </a:p>
          </p:txBody>
        </p:sp>
        <p:sp>
          <p:nvSpPr>
            <p:cNvPr id="13" name="Rounded Rectangle 1047">
              <a:extLst>
                <a:ext uri="{FF2B5EF4-FFF2-40B4-BE49-F238E27FC236}">
                  <a16:creationId xmlns:a16="http://schemas.microsoft.com/office/drawing/2014/main" id="{79FD5497-627C-B740-83F2-747893DE9D94}"/>
                </a:ext>
              </a:extLst>
            </p:cNvPr>
            <p:cNvSpPr/>
            <p:nvPr/>
          </p:nvSpPr>
          <p:spPr bwMode="auto">
            <a:xfrm>
              <a:off x="406238" y="1788158"/>
              <a:ext cx="1972385" cy="543366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 w="12700" cap="flat" cmpd="sng" algn="ctr">
              <a:solidFill>
                <a:schemeClr val="bg2">
                  <a:lumMod val="40000"/>
                  <a:lumOff val="60000"/>
                </a:schemeClr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355" tIns="45678" rIns="91355" bIns="4567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3532" eaLnBrk="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prstClr val="white"/>
                  </a:solidFill>
                  <a:cs typeface="Arial" pitchFamily="34" charset="0"/>
                </a:rPr>
                <a:t>Data Collection</a:t>
              </a:r>
            </a:p>
          </p:txBody>
        </p:sp>
        <p:sp>
          <p:nvSpPr>
            <p:cNvPr id="14" name="Rounded Rectangle 1048">
              <a:extLst>
                <a:ext uri="{FF2B5EF4-FFF2-40B4-BE49-F238E27FC236}">
                  <a16:creationId xmlns:a16="http://schemas.microsoft.com/office/drawing/2014/main" id="{EF492085-C285-C34F-AD48-C1FE087A665E}"/>
                </a:ext>
              </a:extLst>
            </p:cNvPr>
            <p:cNvSpPr/>
            <p:nvPr/>
          </p:nvSpPr>
          <p:spPr bwMode="auto">
            <a:xfrm>
              <a:off x="407018" y="2410173"/>
              <a:ext cx="1971213" cy="543366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 w="12700" cap="flat" cmpd="sng" algn="ctr">
              <a:solidFill>
                <a:schemeClr val="bg2">
                  <a:lumMod val="40000"/>
                  <a:lumOff val="60000"/>
                </a:schemeClr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355" tIns="45678" rIns="91355" bIns="4567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3532" eaLnBrk="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prstClr val="white"/>
                  </a:solidFill>
                  <a:cs typeface="Arial" pitchFamily="34" charset="0"/>
                </a:rPr>
                <a:t>Data Exploration </a:t>
              </a:r>
              <a:br>
                <a:rPr lang="en-US" dirty="0">
                  <a:solidFill>
                    <a:prstClr val="white"/>
                  </a:solidFill>
                  <a:cs typeface="Arial" pitchFamily="34" charset="0"/>
                </a:rPr>
              </a:br>
              <a:r>
                <a:rPr lang="en-US" dirty="0">
                  <a:solidFill>
                    <a:prstClr val="white"/>
                  </a:solidFill>
                  <a:cs typeface="Arial" pitchFamily="34" charset="0"/>
                </a:rPr>
                <a:t>&amp; Preprocessing</a:t>
              </a:r>
            </a:p>
          </p:txBody>
        </p:sp>
        <p:sp>
          <p:nvSpPr>
            <p:cNvPr id="15" name="Rounded Rectangle 1049">
              <a:extLst>
                <a:ext uri="{FF2B5EF4-FFF2-40B4-BE49-F238E27FC236}">
                  <a16:creationId xmlns:a16="http://schemas.microsoft.com/office/drawing/2014/main" id="{56FD0C0B-51B6-5A42-B6F9-F5F1E1D75DB7}"/>
                </a:ext>
              </a:extLst>
            </p:cNvPr>
            <p:cNvSpPr/>
            <p:nvPr/>
          </p:nvSpPr>
          <p:spPr bwMode="auto">
            <a:xfrm>
              <a:off x="400392" y="3039027"/>
              <a:ext cx="1989921" cy="543366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 w="12700" cap="flat" cmpd="sng" algn="ctr">
              <a:solidFill>
                <a:schemeClr val="bg2">
                  <a:lumMod val="40000"/>
                  <a:lumOff val="60000"/>
                </a:schemeClr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355" tIns="45678" rIns="91355" bIns="4567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3532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prstClr val="white"/>
                  </a:solidFill>
                  <a:cs typeface="Arial" pitchFamily="34" charset="0"/>
                </a:rPr>
                <a:t>Modeling</a:t>
              </a:r>
            </a:p>
          </p:txBody>
        </p:sp>
        <p:sp>
          <p:nvSpPr>
            <p:cNvPr id="16" name="Rounded Rectangle 1049">
              <a:extLst>
                <a:ext uri="{FF2B5EF4-FFF2-40B4-BE49-F238E27FC236}">
                  <a16:creationId xmlns:a16="http://schemas.microsoft.com/office/drawing/2014/main" id="{39B2ECBC-8F3D-2741-A9E2-5DE61161B61B}"/>
                </a:ext>
              </a:extLst>
            </p:cNvPr>
            <p:cNvSpPr/>
            <p:nvPr/>
          </p:nvSpPr>
          <p:spPr bwMode="auto">
            <a:xfrm>
              <a:off x="410881" y="3664111"/>
              <a:ext cx="1965419" cy="543366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 w="12700" cap="flat" cmpd="sng" algn="ctr">
              <a:solidFill>
                <a:schemeClr val="bg2">
                  <a:lumMod val="40000"/>
                  <a:lumOff val="60000"/>
                </a:schemeClr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355" tIns="45678" rIns="91355" bIns="4567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3532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prstClr val="white"/>
                  </a:solidFill>
                  <a:cs typeface="Arial" pitchFamily="34" charset="0"/>
                </a:rPr>
                <a:t>Validation</a:t>
              </a:r>
            </a:p>
          </p:txBody>
        </p:sp>
        <p:sp>
          <p:nvSpPr>
            <p:cNvPr id="17" name="What problem are you trying to solve?">
              <a:extLst>
                <a:ext uri="{FF2B5EF4-FFF2-40B4-BE49-F238E27FC236}">
                  <a16:creationId xmlns:a16="http://schemas.microsoft.com/office/drawing/2014/main" id="{A175E0D9-8F66-084A-817E-A6943C8694AE}"/>
                </a:ext>
              </a:extLst>
            </p:cNvPr>
            <p:cNvSpPr txBox="1"/>
            <p:nvPr/>
          </p:nvSpPr>
          <p:spPr>
            <a:xfrm>
              <a:off x="861147" y="3209723"/>
              <a:ext cx="64" cy="18466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>
                <a:defRPr sz="1200"/>
              </a:pPr>
              <a:endParaRPr dirty="0"/>
            </a:p>
          </p:txBody>
        </p:sp>
        <p:sp>
          <p:nvSpPr>
            <p:cNvPr id="18" name="What data do you need to solve it?">
              <a:extLst>
                <a:ext uri="{FF2B5EF4-FFF2-40B4-BE49-F238E27FC236}">
                  <a16:creationId xmlns:a16="http://schemas.microsoft.com/office/drawing/2014/main" id="{AEE288CC-A88F-204E-B138-36C4C2C60255}"/>
                </a:ext>
              </a:extLst>
            </p:cNvPr>
            <p:cNvSpPr txBox="1"/>
            <p:nvPr/>
          </p:nvSpPr>
          <p:spPr>
            <a:xfrm>
              <a:off x="2264987" y="3209722"/>
              <a:ext cx="65" cy="18466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>
                <a:defRPr sz="1200"/>
              </a:pPr>
              <a:endParaRPr dirty="0"/>
            </a:p>
          </p:txBody>
        </p:sp>
        <p:sp>
          <p:nvSpPr>
            <p:cNvPr id="19" name="Rounded Rectangle 1050">
              <a:extLst>
                <a:ext uri="{FF2B5EF4-FFF2-40B4-BE49-F238E27FC236}">
                  <a16:creationId xmlns:a16="http://schemas.microsoft.com/office/drawing/2014/main" id="{E673A0D8-C1B8-464D-9FFF-97CC3932B497}"/>
                </a:ext>
              </a:extLst>
            </p:cNvPr>
            <p:cNvSpPr/>
            <p:nvPr/>
          </p:nvSpPr>
          <p:spPr bwMode="auto">
            <a:xfrm>
              <a:off x="407019" y="4288114"/>
              <a:ext cx="1972385" cy="543366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 w="12700" cap="flat" cmpd="sng" algn="ctr">
              <a:solidFill>
                <a:schemeClr val="bg2">
                  <a:lumMod val="40000"/>
                  <a:lumOff val="60000"/>
                </a:schemeClr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355" tIns="45678" rIns="91355" bIns="4567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3532" eaLnBrk="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prstClr val="white"/>
                  </a:solidFill>
                  <a:cs typeface="Arial" pitchFamily="34" charset="0"/>
                </a:rPr>
                <a:t>Decision Making </a:t>
              </a:r>
              <a:br>
                <a:rPr lang="en-US" dirty="0">
                  <a:solidFill>
                    <a:prstClr val="white"/>
                  </a:solidFill>
                  <a:cs typeface="Arial" pitchFamily="34" charset="0"/>
                </a:rPr>
              </a:br>
              <a:r>
                <a:rPr lang="en-US" dirty="0">
                  <a:solidFill>
                    <a:prstClr val="white"/>
                  </a:solidFill>
                  <a:cs typeface="Arial" pitchFamily="34" charset="0"/>
                </a:rPr>
                <a:t>&amp; Deployment 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6741722C-912B-2944-A60B-6482F9A93050}"/>
                </a:ext>
              </a:extLst>
            </p:cNvPr>
            <p:cNvSpPr/>
            <p:nvPr/>
          </p:nvSpPr>
          <p:spPr>
            <a:xfrm>
              <a:off x="2574951" y="1240770"/>
              <a:ext cx="5572759" cy="3618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chemeClr val="accent1">
                      <a:lumMod val="50000"/>
                    </a:schemeClr>
                  </a:solidFill>
                </a:rPr>
                <a:t>What problem are you trying to solve?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0C900B77-142B-E248-9699-F5486F4087C4}"/>
                </a:ext>
              </a:extLst>
            </p:cNvPr>
            <p:cNvSpPr/>
            <p:nvPr/>
          </p:nvSpPr>
          <p:spPr>
            <a:xfrm>
              <a:off x="2570479" y="1868368"/>
              <a:ext cx="4445325" cy="3618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chemeClr val="accent1">
                      <a:lumMod val="50000"/>
                    </a:schemeClr>
                  </a:solidFill>
                </a:rPr>
                <a:t>What data do you need to solve it?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74BC42E1-8B38-8C44-9447-25FE03370A7E}"/>
                </a:ext>
              </a:extLst>
            </p:cNvPr>
            <p:cNvSpPr/>
            <p:nvPr/>
          </p:nvSpPr>
          <p:spPr>
            <a:xfrm>
              <a:off x="2576996" y="2469097"/>
              <a:ext cx="5811630" cy="3618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chemeClr val="accent1">
                      <a:lumMod val="50000"/>
                    </a:schemeClr>
                  </a:solidFill>
                </a:rPr>
                <a:t>Do you understand your data? Will your model?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635A7785-81F2-344C-BDEA-D5A044630245}"/>
                </a:ext>
              </a:extLst>
            </p:cNvPr>
            <p:cNvSpPr/>
            <p:nvPr/>
          </p:nvSpPr>
          <p:spPr>
            <a:xfrm>
              <a:off x="2570536" y="3117389"/>
              <a:ext cx="4087979" cy="3618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chemeClr val="accent1">
                      <a:lumMod val="50000"/>
                    </a:schemeClr>
                  </a:solidFill>
                </a:rPr>
                <a:t>Build a model to solve your problem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CEED219-35D3-7345-A50A-E19C54223DAC}"/>
                </a:ext>
              </a:extLst>
            </p:cNvPr>
            <p:cNvSpPr/>
            <p:nvPr/>
          </p:nvSpPr>
          <p:spPr>
            <a:xfrm>
              <a:off x="2581092" y="3731354"/>
              <a:ext cx="4545550" cy="3618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chemeClr val="accent1">
                      <a:lumMod val="50000"/>
                    </a:schemeClr>
                  </a:solidFill>
                </a:rPr>
                <a:t>Did I solve the problem?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07F8686-C376-FA42-8977-17F5712C83A1}"/>
                </a:ext>
              </a:extLst>
            </p:cNvPr>
            <p:cNvSpPr/>
            <p:nvPr/>
          </p:nvSpPr>
          <p:spPr>
            <a:xfrm>
              <a:off x="2570479" y="4364628"/>
              <a:ext cx="6081551" cy="3618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chemeClr val="accent1">
                      <a:lumMod val="50000"/>
                    </a:schemeClr>
                  </a:solidFill>
                </a:rPr>
                <a:t>Communicate to stakeholders or put into production</a:t>
              </a:r>
            </a:p>
          </p:txBody>
        </p:sp>
      </p:grpSp>
      <p:sp>
        <p:nvSpPr>
          <p:cNvPr id="26" name="Text Placeholder 1">
            <a:extLst>
              <a:ext uri="{FF2B5EF4-FFF2-40B4-BE49-F238E27FC236}">
                <a16:creationId xmlns:a16="http://schemas.microsoft.com/office/drawing/2014/main" id="{6A7CE4BE-F862-784E-86A9-93D4C1FDBD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698" y="1152475"/>
            <a:ext cx="8992939" cy="462174"/>
          </a:xfrm>
        </p:spPr>
        <p:txBody>
          <a:bodyPr/>
          <a:lstStyle/>
          <a:p>
            <a:r>
              <a:rPr lang="en-US" dirty="0"/>
              <a:t>Data science projects have predictable steps, but iterate on and revisit them often</a:t>
            </a:r>
          </a:p>
        </p:txBody>
      </p:sp>
    </p:spTree>
    <p:extLst>
      <p:ext uri="{BB962C8B-B14F-4D97-AF65-F5344CB8AC3E}">
        <p14:creationId xmlns:p14="http://schemas.microsoft.com/office/powerpoint/2010/main" val="2870561189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6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ctr">
            <a:normAutofit fontScale="90000"/>
          </a:bodyPr>
          <a:lstStyle>
            <a:lvl1pPr algn="ctr">
              <a:defRPr sz="6000" b="1"/>
            </a:lvl1pPr>
          </a:lstStyle>
          <a:p>
            <a:r>
              <a:rPr lang="en-US" dirty="0"/>
              <a:t>ANALYTICS &amp; STATISTICS</a:t>
            </a:r>
            <a:endParaRPr dirty="0"/>
          </a:p>
        </p:txBody>
      </p:sp>
      <p:pic>
        <p:nvPicPr>
          <p:cNvPr id="140" name="Shape 66" descr="Shape 6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0962" y="4072649"/>
            <a:ext cx="802076" cy="16122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645358462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9FBF6DD-1B79-C847-B6B6-B1498A89DE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699" y="1152475"/>
            <a:ext cx="5174701" cy="3416400"/>
          </a:xfrm>
        </p:spPr>
        <p:txBody>
          <a:bodyPr/>
          <a:lstStyle/>
          <a:p>
            <a:r>
              <a:rPr lang="en-US" sz="2400" b="1" dirty="0"/>
              <a:t>Descriptive</a:t>
            </a:r>
            <a:r>
              <a:rPr lang="en-US" dirty="0"/>
              <a:t>: What</a:t>
            </a:r>
            <a:r>
              <a:rPr lang="en-US" i="1" dirty="0"/>
              <a:t> did </a:t>
            </a:r>
            <a:r>
              <a:rPr lang="en-US" dirty="0"/>
              <a:t>happen?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Mean, median, distribution, max</a:t>
            </a:r>
          </a:p>
          <a:p>
            <a:r>
              <a:rPr lang="en-US" sz="2400" b="1" dirty="0"/>
              <a:t>Predictive</a:t>
            </a:r>
            <a:r>
              <a:rPr lang="en-US" dirty="0"/>
              <a:t>: What </a:t>
            </a:r>
            <a:r>
              <a:rPr lang="en-US" i="1" dirty="0"/>
              <a:t>will (</a:t>
            </a:r>
            <a:r>
              <a:rPr lang="en-US" dirty="0"/>
              <a:t>likely) happen?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Stock price prediction, estimated probability of churn</a:t>
            </a:r>
          </a:p>
          <a:p>
            <a:r>
              <a:rPr lang="en-US" sz="2400" b="1" dirty="0"/>
              <a:t>Prescriptive</a:t>
            </a:r>
            <a:r>
              <a:rPr lang="en-US" dirty="0"/>
              <a:t>: What </a:t>
            </a:r>
            <a:r>
              <a:rPr lang="en-US" i="1" dirty="0"/>
              <a:t>should</a:t>
            </a:r>
            <a:r>
              <a:rPr lang="en-US" dirty="0"/>
              <a:t> we do?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Pricing, resource allocation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42D8ED3-BACA-CF48-8FCD-54B2EA334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Types of Analytics Techniques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84E32F-DA59-B247-8032-0210CA156F8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00746" y="1876769"/>
            <a:ext cx="1581663" cy="1394341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78F9BC0B-C0C0-3D42-83A2-F2A772778FA9}"/>
              </a:ext>
            </a:extLst>
          </p:cNvPr>
          <p:cNvGrpSpPr/>
          <p:nvPr/>
        </p:nvGrpSpPr>
        <p:grpSpPr>
          <a:xfrm>
            <a:off x="7747686" y="2849379"/>
            <a:ext cx="1084616" cy="1544305"/>
            <a:chOff x="6678935" y="1327665"/>
            <a:chExt cx="2153367" cy="306602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3B11AD9-117B-3949-B423-D71A17E27B0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678935" y="1327665"/>
              <a:ext cx="1626694" cy="306602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E8A96D0-955C-084F-8051-7D67AEBC1077}"/>
                </a:ext>
              </a:extLst>
            </p:cNvPr>
            <p:cNvSpPr txBox="1"/>
            <p:nvPr/>
          </p:nvSpPr>
          <p:spPr>
            <a:xfrm>
              <a:off x="6960942" y="2088292"/>
              <a:ext cx="1871360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+mj-lt"/>
                  <a:cs typeface="Arial" panose="020B0604020202020204" pitchFamily="34" charset="0"/>
                  <a:sym typeface="Arial"/>
                </a:rPr>
                <a:t>℞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64028271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05"/>
          <p:cNvSpPr txBox="1">
            <a:spLocks noGrp="1"/>
          </p:cNvSpPr>
          <p:nvPr>
            <p:ph type="body" idx="1"/>
          </p:nvPr>
        </p:nvSpPr>
        <p:spPr>
          <a:xfrm>
            <a:off x="311699" y="1152475"/>
            <a:ext cx="4420939" cy="34164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Answers direct, clear questions with deterministic answers</a:t>
            </a:r>
          </a:p>
          <a:p>
            <a:r>
              <a:rPr lang="en-US" dirty="0"/>
              <a:t>Monitors changes in business and informs decision makers</a:t>
            </a:r>
          </a:p>
          <a:p>
            <a:r>
              <a:rPr lang="en-US" dirty="0"/>
              <a:t>Leans heavily on business rules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81ED735-D060-3640-84C8-FAC22C3D9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Analytics</a:t>
            </a:r>
          </a:p>
        </p:txBody>
      </p:sp>
      <p:pic>
        <p:nvPicPr>
          <p:cNvPr id="192" name="Shape 106" descr="Shape 106"/>
          <p:cNvPicPr>
            <a:picLocks noChangeAspect="1"/>
          </p:cNvPicPr>
          <p:nvPr/>
        </p:nvPicPr>
        <p:blipFill>
          <a:blip r:embed="rId3" cstate="screen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12774" y="290199"/>
            <a:ext cx="326425" cy="385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848E8F1-74B5-554A-8C27-8BD1CB160C8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84263" y="1152475"/>
            <a:ext cx="3791723" cy="2527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593964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05"/>
          <p:cNvSpPr txBox="1">
            <a:spLocks noGrp="1"/>
          </p:cNvSpPr>
          <p:nvPr>
            <p:ph type="body" idx="1"/>
          </p:nvPr>
        </p:nvSpPr>
        <p:spPr>
          <a:xfrm>
            <a:off x="311699" y="1152475"/>
            <a:ext cx="4359155" cy="34164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 field of mathematics dedicated to interpreting patterns in data and making inferences about them</a:t>
            </a:r>
          </a:p>
          <a:p>
            <a:r>
              <a:rPr lang="en-US" dirty="0"/>
              <a:t>Two major branches: frequentist (standard) and Bayesian (new &amp; exciting)</a:t>
            </a:r>
          </a:p>
          <a:p>
            <a:r>
              <a:rPr lang="en-US" dirty="0"/>
              <a:t>Specialized subfields, e.g. time series analysis, experimental design</a:t>
            </a:r>
          </a:p>
          <a:p>
            <a:r>
              <a:rPr lang="en-US" dirty="0"/>
              <a:t>”Backbone” of modern science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81ED735-D060-3640-84C8-FAC22C3D9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Statistics</a:t>
            </a:r>
          </a:p>
        </p:txBody>
      </p:sp>
      <p:pic>
        <p:nvPicPr>
          <p:cNvPr id="192" name="Shape 106" descr="Shape 106"/>
          <p:cNvPicPr>
            <a:picLocks noChangeAspect="1"/>
          </p:cNvPicPr>
          <p:nvPr/>
        </p:nvPicPr>
        <p:blipFill>
          <a:blip r:embed="rId3" cstate="screen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12774" y="290199"/>
            <a:ext cx="326425" cy="385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6BDECD8-F817-4245-BDDB-E799919710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0766" y="2211858"/>
            <a:ext cx="3982007" cy="2531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794539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05"/>
          <p:cNvSpPr txBox="1">
            <a:spLocks noGrp="1"/>
          </p:cNvSpPr>
          <p:nvPr>
            <p:ph type="body" idx="1"/>
          </p:nvPr>
        </p:nvSpPr>
        <p:spPr>
          <a:xfrm>
            <a:off x="311699" y="1152475"/>
            <a:ext cx="4359155" cy="34164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Answers descriptive, predictive, and relationship questions</a:t>
            </a:r>
          </a:p>
          <a:p>
            <a:r>
              <a:rPr lang="en-US" dirty="0"/>
              <a:t>Probability and mathematical guarantees</a:t>
            </a:r>
          </a:p>
          <a:p>
            <a:r>
              <a:rPr lang="en-US" dirty="0"/>
              <a:t>Concerned with the </a:t>
            </a:r>
            <a:r>
              <a:rPr lang="en-US" i="1" dirty="0"/>
              <a:t>distribution</a:t>
            </a:r>
            <a:r>
              <a:rPr lang="en-US" dirty="0"/>
              <a:t> of numbers &amp; metrics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81ED735-D060-3640-84C8-FAC22C3D9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Statistics</a:t>
            </a:r>
          </a:p>
        </p:txBody>
      </p:sp>
      <p:pic>
        <p:nvPicPr>
          <p:cNvPr id="192" name="Shape 106" descr="Shape 106"/>
          <p:cNvPicPr>
            <a:picLocks noChangeAspect="1"/>
          </p:cNvPicPr>
          <p:nvPr/>
        </p:nvPicPr>
        <p:blipFill>
          <a:blip r:embed="rId3" cstate="screen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12774" y="290199"/>
            <a:ext cx="326425" cy="385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3C7236C-9528-DF48-B3D7-27EE3E6721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0766" y="2211858"/>
            <a:ext cx="3982007" cy="2531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133566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6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ctr">
            <a:normAutofit fontScale="90000"/>
          </a:bodyPr>
          <a:lstStyle>
            <a:lvl1pPr algn="ctr">
              <a:defRPr sz="6000" b="1"/>
            </a:lvl1pPr>
          </a:lstStyle>
          <a:p>
            <a:r>
              <a:rPr lang="en-US" dirty="0"/>
              <a:t>STATISTICS &amp;</a:t>
            </a:r>
            <a:br>
              <a:rPr lang="en-US" dirty="0"/>
            </a:br>
            <a:r>
              <a:rPr lang="en-US" dirty="0"/>
              <a:t>MACHINE LEARNING</a:t>
            </a:r>
            <a:endParaRPr dirty="0"/>
          </a:p>
        </p:txBody>
      </p:sp>
      <p:pic>
        <p:nvPicPr>
          <p:cNvPr id="140" name="Shape 66" descr="Shape 6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0962" y="4072649"/>
            <a:ext cx="802076" cy="16122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918603746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6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ctr">
            <a:normAutofit fontScale="90000"/>
          </a:bodyPr>
          <a:lstStyle>
            <a:lvl1pPr algn="ctr">
              <a:defRPr sz="6000" b="1"/>
            </a:lvl1pPr>
          </a:lstStyle>
          <a:p>
            <a:r>
              <a:rPr lang="en-US" dirty="0"/>
              <a:t>Learning Objectives</a:t>
            </a:r>
            <a:br>
              <a:rPr lang="en-US" dirty="0"/>
            </a:br>
            <a:r>
              <a:rPr lang="en-US" dirty="0"/>
              <a:t>&amp; Agenda</a:t>
            </a:r>
            <a:endParaRPr dirty="0"/>
          </a:p>
        </p:txBody>
      </p:sp>
      <p:pic>
        <p:nvPicPr>
          <p:cNvPr id="124" name="Shape 66" descr="Shape 6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0962" y="4072649"/>
            <a:ext cx="802076" cy="16122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389567587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D7438-5082-374F-A6F9-18E056161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770" y="1047475"/>
            <a:ext cx="4169031" cy="2968201"/>
          </a:xfrm>
        </p:spPr>
        <p:txBody>
          <a:bodyPr/>
          <a:lstStyle/>
          <a:p>
            <a:r>
              <a:rPr lang="en-US" dirty="0"/>
              <a:t>A Word to Statisticians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2DA428-1D20-B546-A819-2F2D684B40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dirty="0"/>
              <a:t>All models are wrong</a:t>
            </a:r>
            <a:r>
              <a:rPr lang="en-GB" dirty="0"/>
              <a:t>, but </a:t>
            </a:r>
            <a:r>
              <a:rPr lang="en-GB" b="1" dirty="0"/>
              <a:t>some</a:t>
            </a:r>
            <a:r>
              <a:rPr lang="en-GB" dirty="0"/>
              <a:t> are useful"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4959005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D7438-5082-374F-A6F9-18E056161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770" y="1047475"/>
            <a:ext cx="4169031" cy="2968201"/>
          </a:xfrm>
        </p:spPr>
        <p:txBody>
          <a:bodyPr/>
          <a:lstStyle/>
          <a:p>
            <a:r>
              <a:rPr lang="en-US" dirty="0"/>
              <a:t>A Word to Statisticians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2DA428-1D20-B546-A819-2F2D684B4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19398" y="1973998"/>
            <a:ext cx="4169031" cy="3169502"/>
          </a:xfrm>
        </p:spPr>
        <p:txBody>
          <a:bodyPr/>
          <a:lstStyle/>
          <a:p>
            <a:r>
              <a:rPr lang="en-US" sz="1800" b="1" dirty="0"/>
              <a:t>No Free Lunch 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C7BF17-FC44-DD43-8724-9911A3AD9867}"/>
              </a:ext>
            </a:extLst>
          </p:cNvPr>
          <p:cNvSpPr txBox="1"/>
          <p:nvPr/>
        </p:nvSpPr>
        <p:spPr>
          <a:xfrm>
            <a:off x="347241" y="2905246"/>
            <a:ext cx="3252486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f</a:t>
            </a: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cs typeface="Arial" panose="020B0604020202020204" pitchFamily="34" charset="0"/>
                <a:sym typeface="Arial"/>
              </a:rPr>
              <a:t>rom Larry A. Wasserman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cs typeface="Arial" panose="020B0604020202020204" pitchFamily="34" charset="0"/>
                <a:sym typeface="Arial"/>
              </a:rPr>
              <a:t>author of </a:t>
            </a:r>
            <a:r>
              <a:rPr kumimoji="0" lang="en-US" sz="1400" b="0" i="1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cs typeface="Arial" panose="020B0604020202020204" pitchFamily="34" charset="0"/>
                <a:sym typeface="Arial"/>
              </a:rPr>
              <a:t>All of Statistics</a:t>
            </a:r>
          </a:p>
        </p:txBody>
      </p:sp>
    </p:spTree>
    <p:extLst>
      <p:ext uri="{BB962C8B-B14F-4D97-AF65-F5344CB8AC3E}">
        <p14:creationId xmlns:p14="http://schemas.microsoft.com/office/powerpoint/2010/main" val="4178922330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6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6000" b="1"/>
            </a:lvl1pPr>
          </a:lstStyle>
          <a:p>
            <a:r>
              <a:rPr lang="en-US" sz="4400" dirty="0"/>
              <a:t>MACHINE LEARNING &amp;</a:t>
            </a:r>
            <a:br>
              <a:rPr lang="en-US" sz="4400" dirty="0"/>
            </a:br>
            <a:r>
              <a:rPr lang="en-US" sz="4400" dirty="0"/>
              <a:t>ARTIFICIAL INTELLIGENCE</a:t>
            </a:r>
            <a:endParaRPr sz="4400" dirty="0"/>
          </a:p>
        </p:txBody>
      </p:sp>
      <p:pic>
        <p:nvPicPr>
          <p:cNvPr id="140" name="Shape 66" descr="Shape 6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0962" y="4072649"/>
            <a:ext cx="802076" cy="16122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875685686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A18F886-90D3-0344-8F85-02B189223F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698" y="1152475"/>
            <a:ext cx="8375101" cy="3416400"/>
          </a:xfrm>
        </p:spPr>
        <p:txBody>
          <a:bodyPr/>
          <a:lstStyle/>
          <a:p>
            <a:pPr lvl="1">
              <a:spcBef>
                <a:spcPts val="600"/>
              </a:spcBef>
              <a:defRPr>
                <a:solidFill>
                  <a:srgbClr val="003C71"/>
                </a:solidFill>
              </a:defRPr>
            </a:pPr>
            <a:r>
              <a:rPr lang="en-US" dirty="0">
                <a:ea typeface="Avenir Book" charset="0"/>
                <a:cs typeface="Avenir Book" charset="0"/>
              </a:rPr>
              <a:t>Machine learning allows computers to learn and infer from data</a:t>
            </a:r>
          </a:p>
          <a:p>
            <a:pPr lvl="1">
              <a:spcBef>
                <a:spcPts val="600"/>
              </a:spcBef>
              <a:defRPr>
                <a:solidFill>
                  <a:srgbClr val="003C71"/>
                </a:solidFill>
              </a:defRPr>
            </a:pPr>
            <a:r>
              <a:rPr lang="en-US" dirty="0"/>
              <a:t>These programs learn from repeatedly seeing data, rather than being explicitly programmed by humans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FC9D7AE-F21A-2448-B6BE-30A6829D7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Machine Learning (ML)</a:t>
            </a:r>
          </a:p>
        </p:txBody>
      </p:sp>
      <p:grpSp>
        <p:nvGrpSpPr>
          <p:cNvPr id="7" name="NOT SPAM?">
            <a:extLst>
              <a:ext uri="{FF2B5EF4-FFF2-40B4-BE49-F238E27FC236}">
                <a16:creationId xmlns:a16="http://schemas.microsoft.com/office/drawing/2014/main" id="{4B5D6AB3-2027-AF4B-A255-10CFC5DE4AEF}"/>
              </a:ext>
            </a:extLst>
          </p:cNvPr>
          <p:cNvGrpSpPr/>
          <p:nvPr/>
        </p:nvGrpSpPr>
        <p:grpSpPr>
          <a:xfrm>
            <a:off x="6463423" y="3560111"/>
            <a:ext cx="1434350" cy="553961"/>
            <a:chOff x="-292265" y="-192467"/>
            <a:chExt cx="1451415" cy="712099"/>
          </a:xfrm>
          <a:solidFill>
            <a:srgbClr val="328EC5"/>
          </a:solidFill>
        </p:grpSpPr>
        <p:sp>
          <p:nvSpPr>
            <p:cNvPr id="8" name="Rounded Rectangle">
              <a:extLst>
                <a:ext uri="{FF2B5EF4-FFF2-40B4-BE49-F238E27FC236}">
                  <a16:creationId xmlns:a16="http://schemas.microsoft.com/office/drawing/2014/main" id="{2D2D17B3-B345-EF4D-A8C7-016C827C1DFB}"/>
                </a:ext>
              </a:extLst>
            </p:cNvPr>
            <p:cNvSpPr/>
            <p:nvPr/>
          </p:nvSpPr>
          <p:spPr>
            <a:xfrm>
              <a:off x="-292266" y="-192468"/>
              <a:ext cx="1451417" cy="712100"/>
            </a:xfrm>
            <a:prstGeom prst="roundRect">
              <a:avLst>
                <a:gd name="adj" fmla="val 19350"/>
              </a:avLst>
            </a:prstGeom>
            <a:grpFill/>
            <a:ln w="25400" cap="flat">
              <a:solidFill>
                <a:srgbClr val="007FAE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2400" b="1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" name="NOT SPAM?">
              <a:extLst>
                <a:ext uri="{FF2B5EF4-FFF2-40B4-BE49-F238E27FC236}">
                  <a16:creationId xmlns:a16="http://schemas.microsoft.com/office/drawing/2014/main" id="{762DA4E0-8E12-5145-BC95-3FF4B3CA650C}"/>
                </a:ext>
              </a:extLst>
            </p:cNvPr>
            <p:cNvSpPr txBox="1"/>
            <p:nvPr/>
          </p:nvSpPr>
          <p:spPr>
            <a:xfrm>
              <a:off x="-251909" y="-2683"/>
              <a:ext cx="1370702" cy="332530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noAutofit/>
            </a:bodyPr>
            <a:lstStyle>
              <a:lvl1pPr algn="ctr">
                <a:defRPr sz="1400" b="1">
                  <a:solidFill>
                    <a:srgbClr val="FFFFFF"/>
                  </a:solidFill>
                </a:defRPr>
              </a:lvl1pPr>
            </a:lstStyle>
            <a:p>
              <a:r>
                <a:rPr dirty="0"/>
                <a:t>NOT SPAM?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AFDD27A-6A37-8144-9258-0A3BA8261E47}"/>
              </a:ext>
            </a:extLst>
          </p:cNvPr>
          <p:cNvGrpSpPr/>
          <p:nvPr/>
        </p:nvGrpSpPr>
        <p:grpSpPr>
          <a:xfrm>
            <a:off x="3594172" y="2862863"/>
            <a:ext cx="1810151" cy="1867717"/>
            <a:chOff x="3594061" y="2598427"/>
            <a:chExt cx="1923604" cy="2136097"/>
          </a:xfrm>
          <a:solidFill>
            <a:srgbClr val="328EC5"/>
          </a:solidFill>
        </p:grpSpPr>
        <p:sp>
          <p:nvSpPr>
            <p:cNvPr id="12" name="Machine Learning Program">
              <a:extLst>
                <a:ext uri="{FF2B5EF4-FFF2-40B4-BE49-F238E27FC236}">
                  <a16:creationId xmlns:a16="http://schemas.microsoft.com/office/drawing/2014/main" id="{D40355F3-343B-BD44-8DEE-E14AEB27ECF4}"/>
                </a:ext>
              </a:extLst>
            </p:cNvPr>
            <p:cNvSpPr/>
            <p:nvPr/>
          </p:nvSpPr>
          <p:spPr>
            <a:xfrm>
              <a:off x="3922743" y="2598427"/>
              <a:ext cx="1270001" cy="1270001"/>
            </a:xfrm>
            <a:prstGeom prst="roundRect">
              <a:avLst>
                <a:gd name="adj" fmla="val 15000"/>
              </a:avLst>
            </a:prstGeom>
            <a:grpFill/>
            <a:ln w="12700">
              <a:solidFill>
                <a:schemeClr val="accent1"/>
              </a:solidFill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45718" tIns="45718" rIns="45718" bIns="45718" anchor="ctr">
              <a:noAutofit/>
            </a:bodyPr>
            <a:lstStyle>
              <a:lvl1pPr algn="ctr">
                <a:defRPr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r>
                <a:rPr dirty="0">
                  <a:solidFill>
                    <a:schemeClr val="tx1"/>
                  </a:solidFill>
                  <a:latin typeface="Intel Clear Regular" charset="0"/>
                  <a:ea typeface="Intel Clear Regular" charset="0"/>
                  <a:cs typeface="Intel Clear Regular" charset="0"/>
                </a:rPr>
                <a:t>Machine Learning Program</a:t>
              </a:r>
            </a:p>
          </p:txBody>
        </p:sp>
        <p:sp>
          <p:nvSpPr>
            <p:cNvPr id="13" name="The more emails the  program sees…">
              <a:extLst>
                <a:ext uri="{FF2B5EF4-FFF2-40B4-BE49-F238E27FC236}">
                  <a16:creationId xmlns:a16="http://schemas.microsoft.com/office/drawing/2014/main" id="{23AA9004-C8C0-374E-A113-40627472EFE1}"/>
                </a:ext>
              </a:extLst>
            </p:cNvPr>
            <p:cNvSpPr txBox="1"/>
            <p:nvPr/>
          </p:nvSpPr>
          <p:spPr>
            <a:xfrm>
              <a:off x="3594061" y="4242081"/>
              <a:ext cx="1923604" cy="492443"/>
            </a:xfrm>
            <a:prstGeom prst="rect">
              <a:avLst/>
            </a:prstGeom>
            <a:noFill/>
            <a:ln w="12700">
              <a:noFill/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>
              <a:noAutofit/>
            </a:bodyPr>
            <a:lstStyle/>
            <a:p>
              <a:pPr algn="ctr">
                <a:defRPr sz="1600" i="1">
                  <a:latin typeface="+mj-lt"/>
                  <a:ea typeface="+mj-ea"/>
                  <a:cs typeface="+mj-cs"/>
                  <a:sym typeface="Helvetica"/>
                </a:defRPr>
              </a:pPr>
              <a:r>
                <a:rPr dirty="0">
                  <a:solidFill>
                    <a:schemeClr val="accent1">
                      <a:lumMod val="50000"/>
                    </a:schemeClr>
                  </a:solidFill>
                  <a:latin typeface="Intel Clear Regular" charset="0"/>
                  <a:ea typeface="Intel Clear Regular" charset="0"/>
                  <a:cs typeface="Intel Clear Regular" charset="0"/>
                </a:rPr>
                <a:t>The more emails the </a:t>
              </a:r>
              <a:br>
                <a:rPr dirty="0">
                  <a:solidFill>
                    <a:schemeClr val="accent1">
                      <a:lumMod val="50000"/>
                    </a:schemeClr>
                  </a:solidFill>
                  <a:latin typeface="Intel Clear Regular" charset="0"/>
                  <a:ea typeface="Intel Clear Regular" charset="0"/>
                  <a:cs typeface="Intel Clear Regular" charset="0"/>
                </a:rPr>
              </a:br>
              <a:r>
                <a:rPr dirty="0">
                  <a:solidFill>
                    <a:schemeClr val="accent1">
                      <a:lumMod val="50000"/>
                    </a:schemeClr>
                  </a:solidFill>
                  <a:latin typeface="Intel Clear Regular" charset="0"/>
                  <a:ea typeface="Intel Clear Regular" charset="0"/>
                  <a:cs typeface="Intel Clear Regular" charset="0"/>
                </a:rPr>
                <a:t>program sees… </a:t>
              </a:r>
            </a:p>
          </p:txBody>
        </p:sp>
      </p:grpSp>
      <p:grpSp>
        <p:nvGrpSpPr>
          <p:cNvPr id="14" name="NOT SPAM?">
            <a:extLst>
              <a:ext uri="{FF2B5EF4-FFF2-40B4-BE49-F238E27FC236}">
                <a16:creationId xmlns:a16="http://schemas.microsoft.com/office/drawing/2014/main" id="{2246A9C8-584E-AA4F-B540-614CB967FC2E}"/>
              </a:ext>
            </a:extLst>
          </p:cNvPr>
          <p:cNvGrpSpPr/>
          <p:nvPr/>
        </p:nvGrpSpPr>
        <p:grpSpPr>
          <a:xfrm>
            <a:off x="6463424" y="2591933"/>
            <a:ext cx="1434350" cy="553960"/>
            <a:chOff x="-292265" y="-192467"/>
            <a:chExt cx="1451415" cy="712099"/>
          </a:xfrm>
          <a:solidFill>
            <a:srgbClr val="328EC5"/>
          </a:solidFill>
        </p:grpSpPr>
        <p:sp>
          <p:nvSpPr>
            <p:cNvPr id="15" name="Rounded Rectangle">
              <a:extLst>
                <a:ext uri="{FF2B5EF4-FFF2-40B4-BE49-F238E27FC236}">
                  <a16:creationId xmlns:a16="http://schemas.microsoft.com/office/drawing/2014/main" id="{D8B3B61E-D5E1-4C41-8650-6C4B33A12892}"/>
                </a:ext>
              </a:extLst>
            </p:cNvPr>
            <p:cNvSpPr/>
            <p:nvPr/>
          </p:nvSpPr>
          <p:spPr>
            <a:xfrm>
              <a:off x="-292266" y="-192468"/>
              <a:ext cx="1451417" cy="712100"/>
            </a:xfrm>
            <a:prstGeom prst="roundRect">
              <a:avLst>
                <a:gd name="adj" fmla="val 19350"/>
              </a:avLst>
            </a:prstGeom>
            <a:grpFill/>
            <a:ln w="25400" cap="flat">
              <a:solidFill>
                <a:srgbClr val="007FAE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2400" b="1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6" name="SPAM?">
              <a:extLst>
                <a:ext uri="{FF2B5EF4-FFF2-40B4-BE49-F238E27FC236}">
                  <a16:creationId xmlns:a16="http://schemas.microsoft.com/office/drawing/2014/main" id="{72F66AA6-4048-0043-85C7-111149621773}"/>
                </a:ext>
              </a:extLst>
            </p:cNvPr>
            <p:cNvSpPr txBox="1"/>
            <p:nvPr/>
          </p:nvSpPr>
          <p:spPr>
            <a:xfrm>
              <a:off x="-251909" y="-2683"/>
              <a:ext cx="1370702" cy="332530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noAutofit/>
            </a:bodyPr>
            <a:lstStyle>
              <a:lvl1pPr algn="ctr">
                <a:defRPr sz="1400" b="1">
                  <a:solidFill>
                    <a:srgbClr val="FFFFFF"/>
                  </a:solidFill>
                </a:defRPr>
              </a:lvl1pPr>
            </a:lstStyle>
            <a:p>
              <a:r>
                <a:rPr dirty="0"/>
                <a:t>SPAM?</a:t>
              </a:r>
            </a:p>
          </p:txBody>
        </p:sp>
      </p:grpSp>
      <p:sp>
        <p:nvSpPr>
          <p:cNvPr id="17" name="…the better it gets at…">
            <a:extLst>
              <a:ext uri="{FF2B5EF4-FFF2-40B4-BE49-F238E27FC236}">
                <a16:creationId xmlns:a16="http://schemas.microsoft.com/office/drawing/2014/main" id="{8C2D3257-5233-2D41-B11D-40D47458ADBD}"/>
              </a:ext>
            </a:extLst>
          </p:cNvPr>
          <p:cNvSpPr txBox="1"/>
          <p:nvPr/>
        </p:nvSpPr>
        <p:spPr>
          <a:xfrm>
            <a:off x="6114601" y="4303630"/>
            <a:ext cx="2131994" cy="492443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0" tIns="0" rIns="0" bIns="0">
            <a:noAutofit/>
          </a:bodyPr>
          <a:lstStyle/>
          <a:p>
            <a:pPr algn="ctr">
              <a:defRPr sz="1600" i="1">
                <a:latin typeface="+mj-lt"/>
                <a:ea typeface="+mj-ea"/>
                <a:cs typeface="+mj-cs"/>
                <a:sym typeface="Helvetica"/>
              </a:defRPr>
            </a:pPr>
            <a:r>
              <a:rPr dirty="0">
                <a:solidFill>
                  <a:schemeClr val="accent1">
                    <a:lumMod val="50000"/>
                  </a:schemeClr>
                </a:solidFill>
                <a:latin typeface="Intel Clear Regular" charset="0"/>
                <a:ea typeface="Intel Clear Regular" charset="0"/>
                <a:cs typeface="Intel Clear Regular" charset="0"/>
              </a:rPr>
              <a:t>…the better it gets at </a:t>
            </a:r>
          </a:p>
          <a:p>
            <a:pPr algn="ctr">
              <a:defRPr sz="1600" i="1">
                <a:latin typeface="+mj-lt"/>
                <a:ea typeface="+mj-ea"/>
                <a:cs typeface="+mj-cs"/>
                <a:sym typeface="Helvetica"/>
              </a:defRPr>
            </a:pPr>
            <a:r>
              <a:rPr dirty="0">
                <a:solidFill>
                  <a:schemeClr val="accent1">
                    <a:lumMod val="50000"/>
                  </a:schemeClr>
                </a:solidFill>
                <a:latin typeface="Intel Clear Regular" charset="0"/>
                <a:ea typeface="Intel Clear Regular" charset="0"/>
                <a:cs typeface="Intel Clear Regular" charset="0"/>
              </a:rPr>
              <a:t>classification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EAE9A99-22D3-3B4C-AC93-82E3244502FA}"/>
              </a:ext>
            </a:extLst>
          </p:cNvPr>
          <p:cNvGrpSpPr/>
          <p:nvPr/>
        </p:nvGrpSpPr>
        <p:grpSpPr>
          <a:xfrm>
            <a:off x="571127" y="2571750"/>
            <a:ext cx="1810151" cy="2131394"/>
            <a:chOff x="571126" y="2099585"/>
            <a:chExt cx="2207845" cy="2603560"/>
          </a:xfrm>
        </p:grpSpPr>
        <p:sp>
          <p:nvSpPr>
            <p:cNvPr id="19" name="Emails labeled as spam vs. not">
              <a:extLst>
                <a:ext uri="{FF2B5EF4-FFF2-40B4-BE49-F238E27FC236}">
                  <a16:creationId xmlns:a16="http://schemas.microsoft.com/office/drawing/2014/main" id="{FC1D2778-09F8-E041-9210-E245DC9FD70A}"/>
                </a:ext>
              </a:extLst>
            </p:cNvPr>
            <p:cNvSpPr txBox="1"/>
            <p:nvPr/>
          </p:nvSpPr>
          <p:spPr>
            <a:xfrm>
              <a:off x="1013709" y="4210702"/>
              <a:ext cx="1615827" cy="49244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>
              <a:noAutofit/>
            </a:bodyPr>
            <a:lstStyle/>
            <a:p>
              <a:pPr algn="ctr">
                <a:defRPr sz="1600" i="1">
                  <a:latin typeface="+mj-lt"/>
                  <a:ea typeface="+mj-ea"/>
                  <a:cs typeface="+mj-cs"/>
                  <a:sym typeface="Helvetica"/>
                </a:defRPr>
              </a:pPr>
              <a:r>
                <a:rPr dirty="0">
                  <a:solidFill>
                    <a:schemeClr val="accent1">
                      <a:lumMod val="50000"/>
                    </a:schemeClr>
                  </a:solidFill>
                  <a:latin typeface="Intel Clear Regular" charset="0"/>
                  <a:ea typeface="Intel Clear Regular" charset="0"/>
                  <a:cs typeface="Intel Clear Regular" charset="0"/>
                </a:rPr>
                <a:t>Emails </a:t>
              </a:r>
              <a:r>
                <a:rPr lang="en-US" dirty="0">
                  <a:solidFill>
                    <a:schemeClr val="accent1">
                      <a:lumMod val="50000"/>
                    </a:schemeClr>
                  </a:solidFill>
                  <a:latin typeface="Intel Clear Regular" charset="0"/>
                  <a:ea typeface="Intel Clear Regular" charset="0"/>
                  <a:cs typeface="Intel Clear Regular" charset="0"/>
                </a:rPr>
                <a:t>are </a:t>
              </a:r>
              <a:r>
                <a:rPr dirty="0">
                  <a:solidFill>
                    <a:schemeClr val="accent1">
                      <a:lumMod val="50000"/>
                    </a:schemeClr>
                  </a:solidFill>
                  <a:latin typeface="Intel Clear Regular" charset="0"/>
                  <a:ea typeface="Intel Clear Regular" charset="0"/>
                  <a:cs typeface="Intel Clear Regular" charset="0"/>
                </a:rPr>
                <a:t>labeled as</a:t>
              </a:r>
              <a:br>
                <a:rPr dirty="0">
                  <a:solidFill>
                    <a:schemeClr val="accent1">
                      <a:lumMod val="50000"/>
                    </a:schemeClr>
                  </a:solidFill>
                  <a:latin typeface="Intel Clear Regular" charset="0"/>
                  <a:ea typeface="Intel Clear Regular" charset="0"/>
                  <a:cs typeface="Intel Clear Regular" charset="0"/>
                </a:rPr>
              </a:br>
              <a:r>
                <a:rPr dirty="0">
                  <a:solidFill>
                    <a:schemeClr val="accent1">
                      <a:lumMod val="50000"/>
                    </a:schemeClr>
                  </a:solidFill>
                  <a:latin typeface="Intel Clear Regular" charset="0"/>
                  <a:ea typeface="Intel Clear Regular" charset="0"/>
                  <a:cs typeface="Intel Clear Regular" charset="0"/>
                </a:rPr>
                <a:t>spam vs. not</a:t>
              </a:r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FB5E063A-D0B8-3040-ACC1-CF15787BC9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71126" y="2527656"/>
              <a:ext cx="800288" cy="800288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B51C69D6-95BB-E345-BD56-347BA74FB5E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59992" y="3275735"/>
              <a:ext cx="800288" cy="800288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AB276B61-1F14-214E-B4DD-034EB009BC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689817" y="3245094"/>
              <a:ext cx="800288" cy="800288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986D809F-9092-FE49-9D4B-425CD2B96B5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78683" y="2445396"/>
              <a:ext cx="800288" cy="800288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DB01FB29-60DE-8F49-8B8A-8C2C9BBF83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29160" y="2099585"/>
              <a:ext cx="800288" cy="800288"/>
            </a:xfrm>
            <a:prstGeom prst="rect">
              <a:avLst/>
            </a:prstGeom>
          </p:spPr>
        </p:pic>
      </p:grp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F0CC7C2-70E3-B04A-8F67-A180F716BE68}"/>
              </a:ext>
            </a:extLst>
          </p:cNvPr>
          <p:cNvCxnSpPr/>
          <p:nvPr/>
        </p:nvCxnSpPr>
        <p:spPr>
          <a:xfrm flipV="1">
            <a:off x="2749451" y="3420629"/>
            <a:ext cx="924560" cy="11667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1906241-6D90-514D-B936-C1A89733815D}"/>
              </a:ext>
            </a:extLst>
          </p:cNvPr>
          <p:cNvCxnSpPr>
            <a:cxnSpLocks/>
          </p:cNvCxnSpPr>
          <p:nvPr/>
        </p:nvCxnSpPr>
        <p:spPr>
          <a:xfrm>
            <a:off x="5284043" y="3452367"/>
            <a:ext cx="1051349" cy="393245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77DF2BD-67EC-D14A-A297-88D1463AE5E7}"/>
              </a:ext>
            </a:extLst>
          </p:cNvPr>
          <p:cNvCxnSpPr>
            <a:cxnSpLocks/>
          </p:cNvCxnSpPr>
          <p:nvPr/>
        </p:nvCxnSpPr>
        <p:spPr>
          <a:xfrm flipV="1">
            <a:off x="5284043" y="2897720"/>
            <a:ext cx="1051349" cy="553959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930754424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05"/>
          <p:cNvSpPr txBox="1">
            <a:spLocks noGrp="1"/>
          </p:cNvSpPr>
          <p:nvPr>
            <p:ph type="body" idx="1"/>
          </p:nvPr>
        </p:nvSpPr>
        <p:spPr>
          <a:xfrm>
            <a:off x="311699" y="1152475"/>
            <a:ext cx="5248842" cy="3416400"/>
          </a:xfrm>
          <a:prstGeom prst="rect">
            <a:avLst/>
          </a:prstGeo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Algorithms and statistical models that enable computers to uncover patterns in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High overlap with statistics; some classic statistical models are also referred to as machine learning models, e.g. linear regression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Two main branches of algorithms:  </a:t>
            </a:r>
            <a:r>
              <a:rPr lang="en-US" b="1" dirty="0"/>
              <a:t>supervised and unsupervised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81ED735-D060-3640-84C8-FAC22C3D9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Machine Learning (ML)</a:t>
            </a:r>
          </a:p>
        </p:txBody>
      </p:sp>
      <p:pic>
        <p:nvPicPr>
          <p:cNvPr id="192" name="Shape 106" descr="Shape 106"/>
          <p:cNvPicPr>
            <a:picLocks noChangeAspect="1"/>
          </p:cNvPicPr>
          <p:nvPr/>
        </p:nvPicPr>
        <p:blipFill>
          <a:blip r:embed="rId3" cstate="screen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12774" y="290199"/>
            <a:ext cx="326425" cy="385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8DF83DB-97EA-D24A-A1B7-773278C54F8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9206" l="33667" r="65917">
                        <a14:foregroundMark x1="38167" y1="55238" x2="38583" y2="43651"/>
                        <a14:foregroundMark x1="62667" y1="55079" x2="62083" y2="42857"/>
                        <a14:foregroundMark x1="57750" y1="37778" x2="57750" y2="36984"/>
                        <a14:foregroundMark x1="52667" y1="25556" x2="52667" y2="25238"/>
                        <a14:foregroundMark x1="48500" y1="25238" x2="48500" y2="25238"/>
                        <a14:foregroundMark x1="50833" y1="11111" x2="50417" y2="7143"/>
                        <a14:foregroundMark x1="50667" y1="15079" x2="50667" y2="13333"/>
                        <a14:foregroundMark x1="48750" y1="12540" x2="48750" y2="12540"/>
                        <a14:foregroundMark x1="47583" y1="9841" x2="48000" y2="10159"/>
                        <a14:foregroundMark x1="47667" y1="5873" x2="48083" y2="6508"/>
                        <a14:foregroundMark x1="48833" y1="3333" x2="49167" y2="4921"/>
                        <a14:foregroundMark x1="50667" y1="1746" x2="50750" y2="3492"/>
                        <a14:foregroundMark x1="52250" y1="2540" x2="51833" y2="3810"/>
                        <a14:foregroundMark x1="53333" y1="5714" x2="52917" y2="6032"/>
                        <a14:foregroundMark x1="52917" y1="8730" x2="53333" y2="9841"/>
                        <a14:foregroundMark x1="52167" y1="11905" x2="52417" y2="13175"/>
                        <a14:foregroundMark x1="53417" y1="77619" x2="53583" y2="71746"/>
                        <a14:foregroundMark x1="47667" y1="75556" x2="47583" y2="70476"/>
                        <a14:foregroundMark x1="53083" y1="46667" x2="53333" y2="46508"/>
                        <a14:foregroundMark x1="49750" y1="48413" x2="49333" y2="47937"/>
                        <a14:foregroundMark x1="48917" y1="11746" x2="49083" y2="11587"/>
                        <a14:foregroundMark x1="48000" y1="9048" x2="48167" y2="92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34865" t="1023" r="35045" b="17406"/>
          <a:stretch/>
        </p:blipFill>
        <p:spPr>
          <a:xfrm>
            <a:off x="6090589" y="1066018"/>
            <a:ext cx="2751439" cy="3915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128069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C825185-F128-5344-A6D6-D5D090F18F87}"/>
              </a:ext>
            </a:extLst>
          </p:cNvPr>
          <p:cNvSpPr/>
          <p:nvPr/>
        </p:nvSpPr>
        <p:spPr>
          <a:xfrm>
            <a:off x="2854411" y="1238267"/>
            <a:ext cx="3299254" cy="578880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" panose="02000503020000020003" pitchFamily="2" charset="0"/>
                <a:ea typeface="Arial"/>
                <a:cs typeface="Arial"/>
                <a:sym typeface="Arial"/>
              </a:rPr>
              <a:t>Machine Learning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B1B3B6C3-B144-674B-AAAE-8F4AE5C253F7}"/>
              </a:ext>
            </a:extLst>
          </p:cNvPr>
          <p:cNvSpPr/>
          <p:nvPr/>
        </p:nvSpPr>
        <p:spPr>
          <a:xfrm>
            <a:off x="4949910" y="2031604"/>
            <a:ext cx="3299254" cy="510776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rgbClr val="FFFFFF"/>
                </a:solidFill>
                <a:latin typeface="Avenir" panose="02000503020000020003" pitchFamily="2" charset="0"/>
                <a:ea typeface="Arial"/>
                <a:cs typeface="Arial"/>
              </a:rPr>
              <a:t>Uns</a:t>
            </a: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" panose="02000503020000020003" pitchFamily="2" charset="0"/>
                <a:ea typeface="Arial"/>
                <a:cs typeface="Arial"/>
                <a:sym typeface="Arial"/>
              </a:rPr>
              <a:t>upervised Learning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7DBAEDB7-77B0-A54D-966B-231D08C6C6B4}"/>
              </a:ext>
            </a:extLst>
          </p:cNvPr>
          <p:cNvSpPr/>
          <p:nvPr/>
        </p:nvSpPr>
        <p:spPr>
          <a:xfrm>
            <a:off x="4909439" y="2881619"/>
            <a:ext cx="1690096" cy="726554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" panose="02000503020000020003" pitchFamily="2" charset="0"/>
                <a:ea typeface="Arial"/>
                <a:cs typeface="Arial"/>
                <a:sym typeface="Arial"/>
              </a:rPr>
              <a:t>Clustering</a:t>
            </a:r>
          </a:p>
        </p:txBody>
      </p: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77EE6D35-29BC-844F-89A8-33EB1D650934}"/>
              </a:ext>
            </a:extLst>
          </p:cNvPr>
          <p:cNvCxnSpPr>
            <a:stCxn id="6" idx="2"/>
            <a:endCxn id="8" idx="0"/>
          </p:cNvCxnSpPr>
          <p:nvPr/>
        </p:nvCxnSpPr>
        <p:spPr>
          <a:xfrm rot="16200000" flipH="1">
            <a:off x="5444559" y="876625"/>
            <a:ext cx="214457" cy="2095499"/>
          </a:xfrm>
          <a:prstGeom prst="bentConnector3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0CFB3EEF-B794-AB47-B87F-DB8D9FF53774}"/>
              </a:ext>
            </a:extLst>
          </p:cNvPr>
          <p:cNvCxnSpPr>
            <a:cxnSpLocks/>
            <a:stCxn id="8" idx="2"/>
            <a:endCxn id="11" idx="0"/>
          </p:cNvCxnSpPr>
          <p:nvPr/>
        </p:nvCxnSpPr>
        <p:spPr>
          <a:xfrm rot="5400000">
            <a:off x="6007393" y="2289474"/>
            <a:ext cx="339239" cy="845050"/>
          </a:xfrm>
          <a:prstGeom prst="bentConnector3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8" name="Rounded Rectangle 67">
            <a:extLst>
              <a:ext uri="{FF2B5EF4-FFF2-40B4-BE49-F238E27FC236}">
                <a16:creationId xmlns:a16="http://schemas.microsoft.com/office/drawing/2014/main" id="{6251B22D-B7AD-064C-8E57-F0CA63EDA814}"/>
              </a:ext>
            </a:extLst>
          </p:cNvPr>
          <p:cNvSpPr/>
          <p:nvPr/>
        </p:nvSpPr>
        <p:spPr>
          <a:xfrm>
            <a:off x="7004937" y="2881618"/>
            <a:ext cx="1690096" cy="726554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rmAutofit lnSpcReduction="10000"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" panose="02000503020000020003" pitchFamily="2" charset="0"/>
                <a:ea typeface="Arial"/>
                <a:cs typeface="Arial"/>
                <a:sym typeface="Arial"/>
              </a:rPr>
              <a:t>Dimension Reduction</a:t>
            </a:r>
          </a:p>
        </p:txBody>
      </p:sp>
      <p:cxnSp>
        <p:nvCxnSpPr>
          <p:cNvPr id="69" name="Elbow Connector 68">
            <a:extLst>
              <a:ext uri="{FF2B5EF4-FFF2-40B4-BE49-F238E27FC236}">
                <a16:creationId xmlns:a16="http://schemas.microsoft.com/office/drawing/2014/main" id="{46027FA9-9A6C-8E43-974D-636A7F125142}"/>
              </a:ext>
            </a:extLst>
          </p:cNvPr>
          <p:cNvCxnSpPr>
            <a:cxnSpLocks/>
            <a:stCxn id="8" idx="2"/>
            <a:endCxn id="68" idx="0"/>
          </p:cNvCxnSpPr>
          <p:nvPr/>
        </p:nvCxnSpPr>
        <p:spPr>
          <a:xfrm rot="16200000" flipH="1">
            <a:off x="7055142" y="2086775"/>
            <a:ext cx="339238" cy="1250448"/>
          </a:xfrm>
          <a:prstGeom prst="bentConnector3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1" name="Rounded Rectangle 70">
            <a:extLst>
              <a:ext uri="{FF2B5EF4-FFF2-40B4-BE49-F238E27FC236}">
                <a16:creationId xmlns:a16="http://schemas.microsoft.com/office/drawing/2014/main" id="{C869C880-FD70-054A-B486-0BF270EC45E6}"/>
              </a:ext>
            </a:extLst>
          </p:cNvPr>
          <p:cNvSpPr/>
          <p:nvPr/>
        </p:nvSpPr>
        <p:spPr>
          <a:xfrm>
            <a:off x="957852" y="2031603"/>
            <a:ext cx="3299254" cy="510776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" panose="02000503020000020003" pitchFamily="2" charset="0"/>
                <a:ea typeface="Arial"/>
                <a:cs typeface="Arial"/>
                <a:sym typeface="Arial"/>
              </a:rPr>
              <a:t>Supervised Learning</a:t>
            </a:r>
          </a:p>
        </p:txBody>
      </p:sp>
      <p:sp>
        <p:nvSpPr>
          <p:cNvPr id="72" name="Rounded Rectangle 71">
            <a:extLst>
              <a:ext uri="{FF2B5EF4-FFF2-40B4-BE49-F238E27FC236}">
                <a16:creationId xmlns:a16="http://schemas.microsoft.com/office/drawing/2014/main" id="{4F188FEB-ADFE-8C4E-98DB-974451F87ADF}"/>
              </a:ext>
            </a:extLst>
          </p:cNvPr>
          <p:cNvSpPr/>
          <p:nvPr/>
        </p:nvSpPr>
        <p:spPr>
          <a:xfrm>
            <a:off x="471512" y="2881618"/>
            <a:ext cx="1690096" cy="726554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" panose="02000503020000020003" pitchFamily="2" charset="0"/>
                <a:ea typeface="Arial"/>
                <a:cs typeface="Arial"/>
                <a:sym typeface="Arial"/>
              </a:rPr>
              <a:t>Regression</a:t>
            </a:r>
          </a:p>
        </p:txBody>
      </p:sp>
      <p:cxnSp>
        <p:nvCxnSpPr>
          <p:cNvPr id="73" name="Elbow Connector 72">
            <a:extLst>
              <a:ext uri="{FF2B5EF4-FFF2-40B4-BE49-F238E27FC236}">
                <a16:creationId xmlns:a16="http://schemas.microsoft.com/office/drawing/2014/main" id="{331CD79C-4C39-F841-A78F-1FCE202F1D54}"/>
              </a:ext>
            </a:extLst>
          </p:cNvPr>
          <p:cNvCxnSpPr>
            <a:cxnSpLocks/>
            <a:stCxn id="6" idx="2"/>
            <a:endCxn id="71" idx="0"/>
          </p:cNvCxnSpPr>
          <p:nvPr/>
        </p:nvCxnSpPr>
        <p:spPr>
          <a:xfrm rot="5400000">
            <a:off x="3448531" y="976096"/>
            <a:ext cx="214456" cy="1896559"/>
          </a:xfrm>
          <a:prstGeom prst="bentConnector3">
            <a:avLst>
              <a:gd name="adj1" fmla="val 50000"/>
            </a:avLst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4" name="Elbow Connector 73">
            <a:extLst>
              <a:ext uri="{FF2B5EF4-FFF2-40B4-BE49-F238E27FC236}">
                <a16:creationId xmlns:a16="http://schemas.microsoft.com/office/drawing/2014/main" id="{FB0F00E9-C817-E048-BD21-3B9793E17D7D}"/>
              </a:ext>
            </a:extLst>
          </p:cNvPr>
          <p:cNvCxnSpPr>
            <a:cxnSpLocks/>
            <a:stCxn id="71" idx="2"/>
            <a:endCxn id="72" idx="0"/>
          </p:cNvCxnSpPr>
          <p:nvPr/>
        </p:nvCxnSpPr>
        <p:spPr>
          <a:xfrm rot="5400000">
            <a:off x="1792401" y="2066539"/>
            <a:ext cx="339239" cy="1290919"/>
          </a:xfrm>
          <a:prstGeom prst="bentConnector3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C6852045-CEEC-2B4E-A75A-3AC3CAD21A30}"/>
              </a:ext>
            </a:extLst>
          </p:cNvPr>
          <p:cNvSpPr/>
          <p:nvPr/>
        </p:nvSpPr>
        <p:spPr>
          <a:xfrm>
            <a:off x="2567010" y="2881617"/>
            <a:ext cx="1690096" cy="726554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rm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" panose="02000503020000020003" pitchFamily="2" charset="0"/>
                <a:ea typeface="Arial"/>
                <a:cs typeface="Arial"/>
                <a:sym typeface="Arial"/>
              </a:rPr>
              <a:t>Classification</a:t>
            </a:r>
          </a:p>
        </p:txBody>
      </p:sp>
      <p:cxnSp>
        <p:nvCxnSpPr>
          <p:cNvPr id="76" name="Elbow Connector 75">
            <a:extLst>
              <a:ext uri="{FF2B5EF4-FFF2-40B4-BE49-F238E27FC236}">
                <a16:creationId xmlns:a16="http://schemas.microsoft.com/office/drawing/2014/main" id="{DA64C5EB-16A3-F94E-9845-7325C9D4BF9A}"/>
              </a:ext>
            </a:extLst>
          </p:cNvPr>
          <p:cNvCxnSpPr>
            <a:cxnSpLocks/>
            <a:stCxn id="71" idx="2"/>
            <a:endCxn id="75" idx="0"/>
          </p:cNvCxnSpPr>
          <p:nvPr/>
        </p:nvCxnSpPr>
        <p:spPr>
          <a:xfrm rot="16200000" flipH="1">
            <a:off x="2840149" y="2309708"/>
            <a:ext cx="339238" cy="804579"/>
          </a:xfrm>
          <a:prstGeom prst="bentConnector3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D602618A-659F-8C49-9EA6-F6D7EDB415AB}"/>
              </a:ext>
            </a:extLst>
          </p:cNvPr>
          <p:cNvSpPr txBox="1"/>
          <p:nvPr/>
        </p:nvSpPr>
        <p:spPr>
          <a:xfrm>
            <a:off x="471512" y="3707027"/>
            <a:ext cx="1690096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000" dirty="0">
                <a:solidFill>
                  <a:schemeClr val="bg1"/>
                </a:solidFill>
                <a:latin typeface="Avenir" panose="02000503020000020003" pitchFamily="2" charset="0"/>
                <a:cs typeface="Arial" panose="020B0604020202020204" pitchFamily="34" charset="0"/>
              </a:rPr>
              <a:t>Demand forecasting</a:t>
            </a:r>
          </a:p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1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venir" panose="02000503020000020003" pitchFamily="2" charset="0"/>
                <a:cs typeface="Arial" panose="020B0604020202020204" pitchFamily="34" charset="0"/>
                <a:sym typeface="Arial"/>
              </a:rPr>
              <a:t>Lifetime value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26C20453-5BEC-6C4E-BE14-ECCCB8A16DB4}"/>
              </a:ext>
            </a:extLst>
          </p:cNvPr>
          <p:cNvSpPr txBox="1"/>
          <p:nvPr/>
        </p:nvSpPr>
        <p:spPr>
          <a:xfrm>
            <a:off x="2567010" y="3707027"/>
            <a:ext cx="1690096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000" dirty="0">
                <a:solidFill>
                  <a:schemeClr val="bg1"/>
                </a:solidFill>
                <a:latin typeface="Avenir" panose="02000503020000020003" pitchFamily="2" charset="0"/>
                <a:cs typeface="Arial" panose="020B0604020202020204" pitchFamily="34" charset="0"/>
              </a:rPr>
              <a:t>Churn</a:t>
            </a:r>
          </a:p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1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venir" panose="02000503020000020003" pitchFamily="2" charset="0"/>
                <a:cs typeface="Arial" panose="020B0604020202020204" pitchFamily="34" charset="0"/>
                <a:sym typeface="Arial"/>
              </a:rPr>
              <a:t>Fraud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DA72B390-DE6B-444E-AA09-DB752CE8EB9E}"/>
              </a:ext>
            </a:extLst>
          </p:cNvPr>
          <p:cNvSpPr txBox="1"/>
          <p:nvPr/>
        </p:nvSpPr>
        <p:spPr>
          <a:xfrm>
            <a:off x="4949910" y="3707027"/>
            <a:ext cx="1690096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000" dirty="0">
                <a:solidFill>
                  <a:schemeClr val="bg1"/>
                </a:solidFill>
                <a:latin typeface="Avenir" panose="02000503020000020003" pitchFamily="2" charset="0"/>
                <a:cs typeface="Arial" panose="020B0604020202020204" pitchFamily="34" charset="0"/>
              </a:rPr>
              <a:t>Customer Segmentation</a:t>
            </a:r>
          </a:p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000" dirty="0">
                <a:solidFill>
                  <a:schemeClr val="bg1"/>
                </a:solidFill>
                <a:latin typeface="Avenir" panose="02000503020000020003" pitchFamily="2" charset="0"/>
                <a:cs typeface="Arial" panose="020B0604020202020204" pitchFamily="34" charset="0"/>
              </a:rPr>
              <a:t>Feature generation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CC94124F-1478-B24B-9F62-C7779226A3B1}"/>
              </a:ext>
            </a:extLst>
          </p:cNvPr>
          <p:cNvSpPr txBox="1"/>
          <p:nvPr/>
        </p:nvSpPr>
        <p:spPr>
          <a:xfrm>
            <a:off x="7004937" y="3707027"/>
            <a:ext cx="1690096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000" dirty="0">
                <a:solidFill>
                  <a:schemeClr val="bg1"/>
                </a:solidFill>
                <a:latin typeface="Avenir" panose="02000503020000020003" pitchFamily="2" charset="0"/>
                <a:cs typeface="Arial" panose="020B0604020202020204" pitchFamily="34" charset="0"/>
              </a:rPr>
              <a:t>Image Compression</a:t>
            </a:r>
          </a:p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000" dirty="0">
                <a:solidFill>
                  <a:schemeClr val="bg1"/>
                </a:solidFill>
                <a:latin typeface="Avenir" panose="02000503020000020003" pitchFamily="2" charset="0"/>
                <a:cs typeface="Arial" panose="020B0604020202020204" pitchFamily="34" charset="0"/>
              </a:rPr>
              <a:t>Feature generation</a:t>
            </a:r>
          </a:p>
        </p:txBody>
      </p:sp>
      <p:sp>
        <p:nvSpPr>
          <p:cNvPr id="19" name="Title 3">
            <a:extLst>
              <a:ext uri="{FF2B5EF4-FFF2-40B4-BE49-F238E27FC236}">
                <a16:creationId xmlns:a16="http://schemas.microsoft.com/office/drawing/2014/main" id="{92446E07-4381-CD4B-97D9-C48F196ED4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699" y="231665"/>
            <a:ext cx="8520602" cy="572701"/>
          </a:xfrm>
        </p:spPr>
        <p:txBody>
          <a:bodyPr>
            <a:normAutofit fontScale="90000"/>
          </a:bodyPr>
          <a:lstStyle/>
          <a:p>
            <a:r>
              <a:rPr lang="en-US" dirty="0"/>
              <a:t>Machine Learning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B2A02BE-594E-9D48-8EB3-FFB531170BD0}"/>
              </a:ext>
            </a:extLst>
          </p:cNvPr>
          <p:cNvSpPr/>
          <p:nvPr/>
        </p:nvSpPr>
        <p:spPr>
          <a:xfrm>
            <a:off x="4516395" y="1848177"/>
            <a:ext cx="4442254" cy="2748536"/>
          </a:xfrm>
          <a:prstGeom prst="rect">
            <a:avLst/>
          </a:prstGeom>
          <a:solidFill>
            <a:schemeClr val="tx1">
              <a:alpha val="72000"/>
            </a:schemeClr>
          </a:solidFill>
          <a:ln w="25400" cap="flat">
            <a:noFill/>
            <a:prstDash val="solid"/>
            <a:round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662557E-4901-4A48-A29A-19FAFB202F07}"/>
              </a:ext>
            </a:extLst>
          </p:cNvPr>
          <p:cNvSpPr/>
          <p:nvPr/>
        </p:nvSpPr>
        <p:spPr>
          <a:xfrm>
            <a:off x="98854" y="2561053"/>
            <a:ext cx="8733447" cy="2443433"/>
          </a:xfrm>
          <a:prstGeom prst="rect">
            <a:avLst/>
          </a:prstGeom>
          <a:solidFill>
            <a:schemeClr val="tx1"/>
          </a:solidFill>
          <a:ln w="25400" cap="flat">
            <a:noFill/>
            <a:prstDash val="solid"/>
            <a:round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5572308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0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2"/>
            <a:r>
              <a:rPr lang="en-US" dirty="0"/>
              <a:t>Supervised Learning</a:t>
            </a:r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en-US" dirty="0"/>
              <a:t>Machine learning with </a:t>
            </a:r>
            <a:r>
              <a:rPr lang="en-US" b="1" dirty="0"/>
              <a:t>labels</a:t>
            </a:r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en-US" dirty="0"/>
              <a:t>Label: also known as target, y, output, class</a:t>
            </a:r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en-US" dirty="0"/>
              <a:t>Two major flavors: </a:t>
            </a:r>
            <a:r>
              <a:rPr lang="en-US" b="1" dirty="0"/>
              <a:t>regression</a:t>
            </a:r>
            <a:r>
              <a:rPr lang="en-US" dirty="0"/>
              <a:t> and </a:t>
            </a:r>
            <a:r>
              <a:rPr lang="en-US" b="1" dirty="0"/>
              <a:t>classification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81ED735-D060-3640-84C8-FAC22C3D9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Supervised Learning</a:t>
            </a:r>
          </a:p>
        </p:txBody>
      </p:sp>
      <p:pic>
        <p:nvPicPr>
          <p:cNvPr id="192" name="Shape 106" descr="Shape 106"/>
          <p:cNvPicPr>
            <a:picLocks noChangeAspect="1"/>
          </p:cNvPicPr>
          <p:nvPr/>
        </p:nvPicPr>
        <p:blipFill>
          <a:blip r:embed="rId3" cstate="screen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12774" y="290199"/>
            <a:ext cx="326425" cy="38500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608935995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C825185-F128-5344-A6D6-D5D090F18F87}"/>
              </a:ext>
            </a:extLst>
          </p:cNvPr>
          <p:cNvSpPr/>
          <p:nvPr/>
        </p:nvSpPr>
        <p:spPr>
          <a:xfrm>
            <a:off x="2854411" y="1238267"/>
            <a:ext cx="3299254" cy="578880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" panose="02000503020000020003" pitchFamily="2" charset="0"/>
                <a:ea typeface="Arial"/>
                <a:cs typeface="Arial"/>
                <a:sym typeface="Arial"/>
              </a:rPr>
              <a:t>Machine Learning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B1B3B6C3-B144-674B-AAAE-8F4AE5C253F7}"/>
              </a:ext>
            </a:extLst>
          </p:cNvPr>
          <p:cNvSpPr/>
          <p:nvPr/>
        </p:nvSpPr>
        <p:spPr>
          <a:xfrm>
            <a:off x="4949910" y="2031604"/>
            <a:ext cx="3299254" cy="510776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rgbClr val="FFFFFF"/>
                </a:solidFill>
                <a:latin typeface="Avenir" panose="02000503020000020003" pitchFamily="2" charset="0"/>
                <a:ea typeface="Arial"/>
                <a:cs typeface="Arial"/>
              </a:rPr>
              <a:t>Uns</a:t>
            </a: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" panose="02000503020000020003" pitchFamily="2" charset="0"/>
                <a:ea typeface="Arial"/>
                <a:cs typeface="Arial"/>
                <a:sym typeface="Arial"/>
              </a:rPr>
              <a:t>upervised Learning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7DBAEDB7-77B0-A54D-966B-231D08C6C6B4}"/>
              </a:ext>
            </a:extLst>
          </p:cNvPr>
          <p:cNvSpPr/>
          <p:nvPr/>
        </p:nvSpPr>
        <p:spPr>
          <a:xfrm>
            <a:off x="4909439" y="2881619"/>
            <a:ext cx="1690096" cy="726554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" panose="02000503020000020003" pitchFamily="2" charset="0"/>
                <a:ea typeface="Arial"/>
                <a:cs typeface="Arial"/>
                <a:sym typeface="Arial"/>
              </a:rPr>
              <a:t>Clustering</a:t>
            </a:r>
          </a:p>
        </p:txBody>
      </p: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77EE6D35-29BC-844F-89A8-33EB1D650934}"/>
              </a:ext>
            </a:extLst>
          </p:cNvPr>
          <p:cNvCxnSpPr>
            <a:stCxn id="6" idx="2"/>
            <a:endCxn id="8" idx="0"/>
          </p:cNvCxnSpPr>
          <p:nvPr/>
        </p:nvCxnSpPr>
        <p:spPr>
          <a:xfrm rot="16200000" flipH="1">
            <a:off x="5444559" y="876625"/>
            <a:ext cx="214457" cy="2095499"/>
          </a:xfrm>
          <a:prstGeom prst="bentConnector3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0CFB3EEF-B794-AB47-B87F-DB8D9FF53774}"/>
              </a:ext>
            </a:extLst>
          </p:cNvPr>
          <p:cNvCxnSpPr>
            <a:cxnSpLocks/>
            <a:stCxn id="8" idx="2"/>
            <a:endCxn id="11" idx="0"/>
          </p:cNvCxnSpPr>
          <p:nvPr/>
        </p:nvCxnSpPr>
        <p:spPr>
          <a:xfrm rot="5400000">
            <a:off x="6007393" y="2289474"/>
            <a:ext cx="339239" cy="845050"/>
          </a:xfrm>
          <a:prstGeom prst="bentConnector3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8" name="Rounded Rectangle 67">
            <a:extLst>
              <a:ext uri="{FF2B5EF4-FFF2-40B4-BE49-F238E27FC236}">
                <a16:creationId xmlns:a16="http://schemas.microsoft.com/office/drawing/2014/main" id="{6251B22D-B7AD-064C-8E57-F0CA63EDA814}"/>
              </a:ext>
            </a:extLst>
          </p:cNvPr>
          <p:cNvSpPr/>
          <p:nvPr/>
        </p:nvSpPr>
        <p:spPr>
          <a:xfrm>
            <a:off x="7004937" y="2881618"/>
            <a:ext cx="1690096" cy="726554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rmAutofit lnSpcReduction="10000"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" panose="02000503020000020003" pitchFamily="2" charset="0"/>
                <a:ea typeface="Arial"/>
                <a:cs typeface="Arial"/>
                <a:sym typeface="Arial"/>
              </a:rPr>
              <a:t>Dimension Reduction</a:t>
            </a:r>
          </a:p>
        </p:txBody>
      </p:sp>
      <p:cxnSp>
        <p:nvCxnSpPr>
          <p:cNvPr id="69" name="Elbow Connector 68">
            <a:extLst>
              <a:ext uri="{FF2B5EF4-FFF2-40B4-BE49-F238E27FC236}">
                <a16:creationId xmlns:a16="http://schemas.microsoft.com/office/drawing/2014/main" id="{46027FA9-9A6C-8E43-974D-636A7F125142}"/>
              </a:ext>
            </a:extLst>
          </p:cNvPr>
          <p:cNvCxnSpPr>
            <a:cxnSpLocks/>
            <a:stCxn id="8" idx="2"/>
            <a:endCxn id="68" idx="0"/>
          </p:cNvCxnSpPr>
          <p:nvPr/>
        </p:nvCxnSpPr>
        <p:spPr>
          <a:xfrm rot="16200000" flipH="1">
            <a:off x="7055142" y="2086775"/>
            <a:ext cx="339238" cy="1250448"/>
          </a:xfrm>
          <a:prstGeom prst="bentConnector3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1" name="Rounded Rectangle 70">
            <a:extLst>
              <a:ext uri="{FF2B5EF4-FFF2-40B4-BE49-F238E27FC236}">
                <a16:creationId xmlns:a16="http://schemas.microsoft.com/office/drawing/2014/main" id="{C869C880-FD70-054A-B486-0BF270EC45E6}"/>
              </a:ext>
            </a:extLst>
          </p:cNvPr>
          <p:cNvSpPr/>
          <p:nvPr/>
        </p:nvSpPr>
        <p:spPr>
          <a:xfrm>
            <a:off x="957852" y="2031603"/>
            <a:ext cx="3299254" cy="510776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" panose="02000503020000020003" pitchFamily="2" charset="0"/>
                <a:ea typeface="Arial"/>
                <a:cs typeface="Arial"/>
                <a:sym typeface="Arial"/>
              </a:rPr>
              <a:t>Supervised Learning</a:t>
            </a:r>
          </a:p>
        </p:txBody>
      </p:sp>
      <p:sp>
        <p:nvSpPr>
          <p:cNvPr id="72" name="Rounded Rectangle 71">
            <a:extLst>
              <a:ext uri="{FF2B5EF4-FFF2-40B4-BE49-F238E27FC236}">
                <a16:creationId xmlns:a16="http://schemas.microsoft.com/office/drawing/2014/main" id="{4F188FEB-ADFE-8C4E-98DB-974451F87ADF}"/>
              </a:ext>
            </a:extLst>
          </p:cNvPr>
          <p:cNvSpPr/>
          <p:nvPr/>
        </p:nvSpPr>
        <p:spPr>
          <a:xfrm>
            <a:off x="471512" y="2881618"/>
            <a:ext cx="1690096" cy="726554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" panose="02000503020000020003" pitchFamily="2" charset="0"/>
                <a:ea typeface="Arial"/>
                <a:cs typeface="Arial"/>
                <a:sym typeface="Arial"/>
              </a:rPr>
              <a:t>Regression</a:t>
            </a:r>
          </a:p>
        </p:txBody>
      </p:sp>
      <p:cxnSp>
        <p:nvCxnSpPr>
          <p:cNvPr id="73" name="Elbow Connector 72">
            <a:extLst>
              <a:ext uri="{FF2B5EF4-FFF2-40B4-BE49-F238E27FC236}">
                <a16:creationId xmlns:a16="http://schemas.microsoft.com/office/drawing/2014/main" id="{331CD79C-4C39-F841-A78F-1FCE202F1D54}"/>
              </a:ext>
            </a:extLst>
          </p:cNvPr>
          <p:cNvCxnSpPr>
            <a:cxnSpLocks/>
            <a:stCxn id="6" idx="2"/>
            <a:endCxn id="71" idx="0"/>
          </p:cNvCxnSpPr>
          <p:nvPr/>
        </p:nvCxnSpPr>
        <p:spPr>
          <a:xfrm rot="5400000">
            <a:off x="3448531" y="976096"/>
            <a:ext cx="214456" cy="1896559"/>
          </a:xfrm>
          <a:prstGeom prst="bentConnector3">
            <a:avLst>
              <a:gd name="adj1" fmla="val 50000"/>
            </a:avLst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4" name="Elbow Connector 73">
            <a:extLst>
              <a:ext uri="{FF2B5EF4-FFF2-40B4-BE49-F238E27FC236}">
                <a16:creationId xmlns:a16="http://schemas.microsoft.com/office/drawing/2014/main" id="{FB0F00E9-C817-E048-BD21-3B9793E17D7D}"/>
              </a:ext>
            </a:extLst>
          </p:cNvPr>
          <p:cNvCxnSpPr>
            <a:cxnSpLocks/>
            <a:stCxn id="71" idx="2"/>
            <a:endCxn id="72" idx="0"/>
          </p:cNvCxnSpPr>
          <p:nvPr/>
        </p:nvCxnSpPr>
        <p:spPr>
          <a:xfrm rot="5400000">
            <a:off x="1792401" y="2066539"/>
            <a:ext cx="339239" cy="1290919"/>
          </a:xfrm>
          <a:prstGeom prst="bentConnector3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C6852045-CEEC-2B4E-A75A-3AC3CAD21A30}"/>
              </a:ext>
            </a:extLst>
          </p:cNvPr>
          <p:cNvSpPr/>
          <p:nvPr/>
        </p:nvSpPr>
        <p:spPr>
          <a:xfrm>
            <a:off x="2567010" y="2881617"/>
            <a:ext cx="1690096" cy="726554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rm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" panose="02000503020000020003" pitchFamily="2" charset="0"/>
                <a:ea typeface="Arial"/>
                <a:cs typeface="Arial"/>
                <a:sym typeface="Arial"/>
              </a:rPr>
              <a:t>Classification</a:t>
            </a:r>
          </a:p>
        </p:txBody>
      </p:sp>
      <p:cxnSp>
        <p:nvCxnSpPr>
          <p:cNvPr id="76" name="Elbow Connector 75">
            <a:extLst>
              <a:ext uri="{FF2B5EF4-FFF2-40B4-BE49-F238E27FC236}">
                <a16:creationId xmlns:a16="http://schemas.microsoft.com/office/drawing/2014/main" id="{DA64C5EB-16A3-F94E-9845-7325C9D4BF9A}"/>
              </a:ext>
            </a:extLst>
          </p:cNvPr>
          <p:cNvCxnSpPr>
            <a:cxnSpLocks/>
            <a:stCxn id="71" idx="2"/>
            <a:endCxn id="75" idx="0"/>
          </p:cNvCxnSpPr>
          <p:nvPr/>
        </p:nvCxnSpPr>
        <p:spPr>
          <a:xfrm rot="16200000" flipH="1">
            <a:off x="2840149" y="2309708"/>
            <a:ext cx="339238" cy="804579"/>
          </a:xfrm>
          <a:prstGeom prst="bentConnector3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D602618A-659F-8C49-9EA6-F6D7EDB415AB}"/>
              </a:ext>
            </a:extLst>
          </p:cNvPr>
          <p:cNvSpPr txBox="1"/>
          <p:nvPr/>
        </p:nvSpPr>
        <p:spPr>
          <a:xfrm>
            <a:off x="471512" y="3707027"/>
            <a:ext cx="1690096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000" dirty="0">
                <a:solidFill>
                  <a:schemeClr val="bg1"/>
                </a:solidFill>
                <a:latin typeface="Avenir" panose="02000503020000020003" pitchFamily="2" charset="0"/>
                <a:cs typeface="Arial" panose="020B0604020202020204" pitchFamily="34" charset="0"/>
              </a:rPr>
              <a:t>Demand forecasting</a:t>
            </a:r>
          </a:p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1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venir" panose="02000503020000020003" pitchFamily="2" charset="0"/>
                <a:cs typeface="Arial" panose="020B0604020202020204" pitchFamily="34" charset="0"/>
                <a:sym typeface="Arial"/>
              </a:rPr>
              <a:t>Lifetime value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26C20453-5BEC-6C4E-BE14-ECCCB8A16DB4}"/>
              </a:ext>
            </a:extLst>
          </p:cNvPr>
          <p:cNvSpPr txBox="1"/>
          <p:nvPr/>
        </p:nvSpPr>
        <p:spPr>
          <a:xfrm>
            <a:off x="2567010" y="3707027"/>
            <a:ext cx="1690096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000" dirty="0">
                <a:solidFill>
                  <a:schemeClr val="bg1"/>
                </a:solidFill>
                <a:latin typeface="Avenir" panose="02000503020000020003" pitchFamily="2" charset="0"/>
                <a:cs typeface="Arial" panose="020B0604020202020204" pitchFamily="34" charset="0"/>
              </a:rPr>
              <a:t>Churn</a:t>
            </a:r>
          </a:p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1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venir" panose="02000503020000020003" pitchFamily="2" charset="0"/>
                <a:cs typeface="Arial" panose="020B0604020202020204" pitchFamily="34" charset="0"/>
                <a:sym typeface="Arial"/>
              </a:rPr>
              <a:t>Fraud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DA72B390-DE6B-444E-AA09-DB752CE8EB9E}"/>
              </a:ext>
            </a:extLst>
          </p:cNvPr>
          <p:cNvSpPr txBox="1"/>
          <p:nvPr/>
        </p:nvSpPr>
        <p:spPr>
          <a:xfrm>
            <a:off x="4949910" y="3707027"/>
            <a:ext cx="1690096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000" dirty="0">
                <a:solidFill>
                  <a:schemeClr val="bg1"/>
                </a:solidFill>
                <a:latin typeface="Avenir" panose="02000503020000020003" pitchFamily="2" charset="0"/>
                <a:cs typeface="Arial" panose="020B0604020202020204" pitchFamily="34" charset="0"/>
              </a:rPr>
              <a:t>Customer Segmentation</a:t>
            </a:r>
          </a:p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000" dirty="0">
                <a:solidFill>
                  <a:schemeClr val="bg1"/>
                </a:solidFill>
                <a:latin typeface="Avenir" panose="02000503020000020003" pitchFamily="2" charset="0"/>
                <a:cs typeface="Arial" panose="020B0604020202020204" pitchFamily="34" charset="0"/>
              </a:rPr>
              <a:t>Feature generation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CC94124F-1478-B24B-9F62-C7779226A3B1}"/>
              </a:ext>
            </a:extLst>
          </p:cNvPr>
          <p:cNvSpPr txBox="1"/>
          <p:nvPr/>
        </p:nvSpPr>
        <p:spPr>
          <a:xfrm>
            <a:off x="7004937" y="3707027"/>
            <a:ext cx="1690096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000" dirty="0">
                <a:solidFill>
                  <a:schemeClr val="bg1"/>
                </a:solidFill>
                <a:latin typeface="Avenir" panose="02000503020000020003" pitchFamily="2" charset="0"/>
                <a:cs typeface="Arial" panose="020B0604020202020204" pitchFamily="34" charset="0"/>
              </a:rPr>
              <a:t>Image Compression</a:t>
            </a:r>
          </a:p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000" dirty="0">
                <a:solidFill>
                  <a:schemeClr val="bg1"/>
                </a:solidFill>
                <a:latin typeface="Avenir" panose="02000503020000020003" pitchFamily="2" charset="0"/>
                <a:cs typeface="Arial" panose="020B0604020202020204" pitchFamily="34" charset="0"/>
              </a:rPr>
              <a:t>Feature generation</a:t>
            </a:r>
          </a:p>
        </p:txBody>
      </p:sp>
      <p:sp>
        <p:nvSpPr>
          <p:cNvPr id="19" name="Title 3">
            <a:extLst>
              <a:ext uri="{FF2B5EF4-FFF2-40B4-BE49-F238E27FC236}">
                <a16:creationId xmlns:a16="http://schemas.microsoft.com/office/drawing/2014/main" id="{92446E07-4381-CD4B-97D9-C48F196ED4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699" y="231665"/>
            <a:ext cx="8520602" cy="572701"/>
          </a:xfrm>
        </p:spPr>
        <p:txBody>
          <a:bodyPr>
            <a:normAutofit fontScale="90000"/>
          </a:bodyPr>
          <a:lstStyle/>
          <a:p>
            <a:r>
              <a:rPr lang="en-US" dirty="0"/>
              <a:t>Machine Learning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B2A02BE-594E-9D48-8EB3-FFB531170BD0}"/>
              </a:ext>
            </a:extLst>
          </p:cNvPr>
          <p:cNvSpPr/>
          <p:nvPr/>
        </p:nvSpPr>
        <p:spPr>
          <a:xfrm>
            <a:off x="2632191" y="2568782"/>
            <a:ext cx="4007814" cy="1581259"/>
          </a:xfrm>
          <a:prstGeom prst="rect">
            <a:avLst/>
          </a:prstGeom>
          <a:solidFill>
            <a:schemeClr val="tx1">
              <a:alpha val="72000"/>
            </a:schemeClr>
          </a:solidFill>
          <a:ln w="25400" cap="flat">
            <a:noFill/>
            <a:prstDash val="solid"/>
            <a:round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662557E-4901-4A48-A29A-19FAFB202F07}"/>
              </a:ext>
            </a:extLst>
          </p:cNvPr>
          <p:cNvSpPr/>
          <p:nvPr/>
        </p:nvSpPr>
        <p:spPr>
          <a:xfrm>
            <a:off x="4702975" y="2561053"/>
            <a:ext cx="4129326" cy="2443433"/>
          </a:xfrm>
          <a:prstGeom prst="rect">
            <a:avLst/>
          </a:prstGeom>
          <a:solidFill>
            <a:schemeClr val="tx1"/>
          </a:solidFill>
          <a:ln w="25400" cap="flat">
            <a:noFill/>
            <a:prstDash val="solid"/>
            <a:round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4DF055F-4026-A04A-86CC-FD97C711E6D6}"/>
              </a:ext>
            </a:extLst>
          </p:cNvPr>
          <p:cNvSpPr/>
          <p:nvPr/>
        </p:nvSpPr>
        <p:spPr>
          <a:xfrm>
            <a:off x="4521797" y="1829501"/>
            <a:ext cx="4442254" cy="2748536"/>
          </a:xfrm>
          <a:prstGeom prst="rect">
            <a:avLst/>
          </a:prstGeom>
          <a:solidFill>
            <a:schemeClr val="tx1">
              <a:alpha val="72000"/>
            </a:schemeClr>
          </a:solidFill>
          <a:ln w="25400" cap="flat">
            <a:noFill/>
            <a:prstDash val="solid"/>
            <a:round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F85D28E-BB77-EF4B-BD3F-921643D488A6}"/>
              </a:ext>
            </a:extLst>
          </p:cNvPr>
          <p:cNvSpPr/>
          <p:nvPr/>
        </p:nvSpPr>
        <p:spPr>
          <a:xfrm>
            <a:off x="439895" y="3639267"/>
            <a:ext cx="6159640" cy="1251605"/>
          </a:xfrm>
          <a:prstGeom prst="rect">
            <a:avLst/>
          </a:prstGeom>
          <a:solidFill>
            <a:schemeClr val="tx1"/>
          </a:solidFill>
          <a:ln w="25400" cap="flat">
            <a:noFill/>
            <a:prstDash val="solid"/>
            <a:round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240B100-54CA-C64F-BE1B-AD0050BCAB39}"/>
              </a:ext>
            </a:extLst>
          </p:cNvPr>
          <p:cNvSpPr/>
          <p:nvPr/>
        </p:nvSpPr>
        <p:spPr>
          <a:xfrm>
            <a:off x="2301930" y="2839717"/>
            <a:ext cx="325784" cy="1039388"/>
          </a:xfrm>
          <a:prstGeom prst="rect">
            <a:avLst/>
          </a:prstGeom>
          <a:solidFill>
            <a:schemeClr val="tx1">
              <a:alpha val="72000"/>
            </a:schemeClr>
          </a:solidFill>
          <a:ln w="25400" cap="flat">
            <a:noFill/>
            <a:prstDash val="solid"/>
            <a:round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34039998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05"/>
          <p:cNvSpPr txBox="1">
            <a:spLocks noGrp="1"/>
          </p:cNvSpPr>
          <p:nvPr>
            <p:ph type="body" idx="1"/>
          </p:nvPr>
        </p:nvSpPr>
        <p:spPr>
          <a:xfrm>
            <a:off x="311699" y="1152475"/>
            <a:ext cx="4998238" cy="3416400"/>
          </a:xfrm>
          <a:prstGeom prst="rect">
            <a:avLst/>
          </a:prstGeom>
        </p:spPr>
        <p:txBody>
          <a:bodyPr/>
          <a:lstStyle/>
          <a:p>
            <a:pPr lvl="2"/>
            <a:r>
              <a:rPr lang="en-US" dirty="0"/>
              <a:t>Answers questions like:</a:t>
            </a:r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en-US" dirty="0"/>
              <a:t>How much profit will we make next year?</a:t>
            </a:r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en-US" dirty="0"/>
              <a:t>How long will a reader stay on our site?</a:t>
            </a:r>
          </a:p>
          <a:p>
            <a:pPr lvl="2"/>
            <a:r>
              <a:rPr lang="en-US" b="1" dirty="0"/>
              <a:t>Applications: </a:t>
            </a:r>
            <a:r>
              <a:rPr lang="en-US" dirty="0"/>
              <a:t>demand forecasting, predicting stock prices, customer lifetime value </a:t>
            </a:r>
          </a:p>
          <a:p>
            <a:pPr marL="285750" lvl="2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81ED735-D060-3640-84C8-FAC22C3D9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Supervised Learning: Regression</a:t>
            </a:r>
          </a:p>
        </p:txBody>
      </p:sp>
      <p:pic>
        <p:nvPicPr>
          <p:cNvPr id="192" name="Shape 106" descr="Shape 106"/>
          <p:cNvPicPr>
            <a:picLocks noChangeAspect="1"/>
          </p:cNvPicPr>
          <p:nvPr/>
        </p:nvPicPr>
        <p:blipFill>
          <a:blip r:embed="rId3" cstate="screen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12774" y="290199"/>
            <a:ext cx="326425" cy="385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2CF5570-76B8-CD41-8862-7980005C68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9937" y="2330469"/>
            <a:ext cx="3522364" cy="2339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24294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C825185-F128-5344-A6D6-D5D090F18F87}"/>
              </a:ext>
            </a:extLst>
          </p:cNvPr>
          <p:cNvSpPr/>
          <p:nvPr/>
        </p:nvSpPr>
        <p:spPr>
          <a:xfrm>
            <a:off x="2854411" y="1238267"/>
            <a:ext cx="3299254" cy="578880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" panose="02000503020000020003" pitchFamily="2" charset="0"/>
                <a:ea typeface="Arial"/>
                <a:cs typeface="Arial"/>
                <a:sym typeface="Arial"/>
              </a:rPr>
              <a:t>Machine Learning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B1B3B6C3-B144-674B-AAAE-8F4AE5C253F7}"/>
              </a:ext>
            </a:extLst>
          </p:cNvPr>
          <p:cNvSpPr/>
          <p:nvPr/>
        </p:nvSpPr>
        <p:spPr>
          <a:xfrm>
            <a:off x="4949910" y="2031604"/>
            <a:ext cx="3299254" cy="510776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rgbClr val="FFFFFF"/>
                </a:solidFill>
                <a:latin typeface="Avenir" panose="02000503020000020003" pitchFamily="2" charset="0"/>
                <a:ea typeface="Arial"/>
                <a:cs typeface="Arial"/>
              </a:rPr>
              <a:t>Uns</a:t>
            </a: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" panose="02000503020000020003" pitchFamily="2" charset="0"/>
                <a:ea typeface="Arial"/>
                <a:cs typeface="Arial"/>
                <a:sym typeface="Arial"/>
              </a:rPr>
              <a:t>upervised Learning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7DBAEDB7-77B0-A54D-966B-231D08C6C6B4}"/>
              </a:ext>
            </a:extLst>
          </p:cNvPr>
          <p:cNvSpPr/>
          <p:nvPr/>
        </p:nvSpPr>
        <p:spPr>
          <a:xfrm>
            <a:off x="4909439" y="2881619"/>
            <a:ext cx="1690096" cy="726554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" panose="02000503020000020003" pitchFamily="2" charset="0"/>
                <a:ea typeface="Arial"/>
                <a:cs typeface="Arial"/>
                <a:sym typeface="Arial"/>
              </a:rPr>
              <a:t>Clustering</a:t>
            </a:r>
          </a:p>
        </p:txBody>
      </p: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77EE6D35-29BC-844F-89A8-33EB1D650934}"/>
              </a:ext>
            </a:extLst>
          </p:cNvPr>
          <p:cNvCxnSpPr>
            <a:stCxn id="6" idx="2"/>
            <a:endCxn id="8" idx="0"/>
          </p:cNvCxnSpPr>
          <p:nvPr/>
        </p:nvCxnSpPr>
        <p:spPr>
          <a:xfrm rot="16200000" flipH="1">
            <a:off x="5444559" y="876625"/>
            <a:ext cx="214457" cy="2095499"/>
          </a:xfrm>
          <a:prstGeom prst="bentConnector3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0CFB3EEF-B794-AB47-B87F-DB8D9FF53774}"/>
              </a:ext>
            </a:extLst>
          </p:cNvPr>
          <p:cNvCxnSpPr>
            <a:cxnSpLocks/>
            <a:stCxn id="8" idx="2"/>
            <a:endCxn id="11" idx="0"/>
          </p:cNvCxnSpPr>
          <p:nvPr/>
        </p:nvCxnSpPr>
        <p:spPr>
          <a:xfrm rot="5400000">
            <a:off x="6007393" y="2289474"/>
            <a:ext cx="339239" cy="845050"/>
          </a:xfrm>
          <a:prstGeom prst="bentConnector3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8" name="Rounded Rectangle 67">
            <a:extLst>
              <a:ext uri="{FF2B5EF4-FFF2-40B4-BE49-F238E27FC236}">
                <a16:creationId xmlns:a16="http://schemas.microsoft.com/office/drawing/2014/main" id="{6251B22D-B7AD-064C-8E57-F0CA63EDA814}"/>
              </a:ext>
            </a:extLst>
          </p:cNvPr>
          <p:cNvSpPr/>
          <p:nvPr/>
        </p:nvSpPr>
        <p:spPr>
          <a:xfrm>
            <a:off x="7004937" y="2881618"/>
            <a:ext cx="1690096" cy="726554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rmAutofit lnSpcReduction="10000"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" panose="02000503020000020003" pitchFamily="2" charset="0"/>
                <a:ea typeface="Arial"/>
                <a:cs typeface="Arial"/>
                <a:sym typeface="Arial"/>
              </a:rPr>
              <a:t>Dimension Reduction</a:t>
            </a:r>
          </a:p>
        </p:txBody>
      </p:sp>
      <p:cxnSp>
        <p:nvCxnSpPr>
          <p:cNvPr id="69" name="Elbow Connector 68">
            <a:extLst>
              <a:ext uri="{FF2B5EF4-FFF2-40B4-BE49-F238E27FC236}">
                <a16:creationId xmlns:a16="http://schemas.microsoft.com/office/drawing/2014/main" id="{46027FA9-9A6C-8E43-974D-636A7F125142}"/>
              </a:ext>
            </a:extLst>
          </p:cNvPr>
          <p:cNvCxnSpPr>
            <a:cxnSpLocks/>
            <a:stCxn id="8" idx="2"/>
            <a:endCxn id="68" idx="0"/>
          </p:cNvCxnSpPr>
          <p:nvPr/>
        </p:nvCxnSpPr>
        <p:spPr>
          <a:xfrm rot="16200000" flipH="1">
            <a:off x="7055142" y="2086775"/>
            <a:ext cx="339238" cy="1250448"/>
          </a:xfrm>
          <a:prstGeom prst="bentConnector3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1" name="Rounded Rectangle 70">
            <a:extLst>
              <a:ext uri="{FF2B5EF4-FFF2-40B4-BE49-F238E27FC236}">
                <a16:creationId xmlns:a16="http://schemas.microsoft.com/office/drawing/2014/main" id="{C869C880-FD70-054A-B486-0BF270EC45E6}"/>
              </a:ext>
            </a:extLst>
          </p:cNvPr>
          <p:cNvSpPr/>
          <p:nvPr/>
        </p:nvSpPr>
        <p:spPr>
          <a:xfrm>
            <a:off x="957852" y="2031603"/>
            <a:ext cx="3299254" cy="510776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" panose="02000503020000020003" pitchFamily="2" charset="0"/>
                <a:ea typeface="Arial"/>
                <a:cs typeface="Arial"/>
                <a:sym typeface="Arial"/>
              </a:rPr>
              <a:t>Supervised Learning</a:t>
            </a:r>
          </a:p>
        </p:txBody>
      </p:sp>
      <p:sp>
        <p:nvSpPr>
          <p:cNvPr id="72" name="Rounded Rectangle 71">
            <a:extLst>
              <a:ext uri="{FF2B5EF4-FFF2-40B4-BE49-F238E27FC236}">
                <a16:creationId xmlns:a16="http://schemas.microsoft.com/office/drawing/2014/main" id="{4F188FEB-ADFE-8C4E-98DB-974451F87ADF}"/>
              </a:ext>
            </a:extLst>
          </p:cNvPr>
          <p:cNvSpPr/>
          <p:nvPr/>
        </p:nvSpPr>
        <p:spPr>
          <a:xfrm>
            <a:off x="471512" y="2881618"/>
            <a:ext cx="1690096" cy="726554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" panose="02000503020000020003" pitchFamily="2" charset="0"/>
                <a:ea typeface="Arial"/>
                <a:cs typeface="Arial"/>
                <a:sym typeface="Arial"/>
              </a:rPr>
              <a:t>Regression</a:t>
            </a:r>
          </a:p>
        </p:txBody>
      </p:sp>
      <p:cxnSp>
        <p:nvCxnSpPr>
          <p:cNvPr id="73" name="Elbow Connector 72">
            <a:extLst>
              <a:ext uri="{FF2B5EF4-FFF2-40B4-BE49-F238E27FC236}">
                <a16:creationId xmlns:a16="http://schemas.microsoft.com/office/drawing/2014/main" id="{331CD79C-4C39-F841-A78F-1FCE202F1D54}"/>
              </a:ext>
            </a:extLst>
          </p:cNvPr>
          <p:cNvCxnSpPr>
            <a:cxnSpLocks/>
            <a:stCxn id="6" idx="2"/>
            <a:endCxn id="71" idx="0"/>
          </p:cNvCxnSpPr>
          <p:nvPr/>
        </p:nvCxnSpPr>
        <p:spPr>
          <a:xfrm rot="5400000">
            <a:off x="3448531" y="976096"/>
            <a:ext cx="214456" cy="1896559"/>
          </a:xfrm>
          <a:prstGeom prst="bentConnector3">
            <a:avLst>
              <a:gd name="adj1" fmla="val 50000"/>
            </a:avLst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4" name="Elbow Connector 73">
            <a:extLst>
              <a:ext uri="{FF2B5EF4-FFF2-40B4-BE49-F238E27FC236}">
                <a16:creationId xmlns:a16="http://schemas.microsoft.com/office/drawing/2014/main" id="{FB0F00E9-C817-E048-BD21-3B9793E17D7D}"/>
              </a:ext>
            </a:extLst>
          </p:cNvPr>
          <p:cNvCxnSpPr>
            <a:cxnSpLocks/>
            <a:stCxn id="71" idx="2"/>
            <a:endCxn id="72" idx="0"/>
          </p:cNvCxnSpPr>
          <p:nvPr/>
        </p:nvCxnSpPr>
        <p:spPr>
          <a:xfrm rot="5400000">
            <a:off x="1792401" y="2066539"/>
            <a:ext cx="339239" cy="1290919"/>
          </a:xfrm>
          <a:prstGeom prst="bentConnector3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C6852045-CEEC-2B4E-A75A-3AC3CAD21A30}"/>
              </a:ext>
            </a:extLst>
          </p:cNvPr>
          <p:cNvSpPr/>
          <p:nvPr/>
        </p:nvSpPr>
        <p:spPr>
          <a:xfrm>
            <a:off x="2567010" y="2881617"/>
            <a:ext cx="1690096" cy="726554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rm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" panose="02000503020000020003" pitchFamily="2" charset="0"/>
                <a:ea typeface="Arial"/>
                <a:cs typeface="Arial"/>
                <a:sym typeface="Arial"/>
              </a:rPr>
              <a:t>Classification</a:t>
            </a:r>
          </a:p>
        </p:txBody>
      </p:sp>
      <p:cxnSp>
        <p:nvCxnSpPr>
          <p:cNvPr id="76" name="Elbow Connector 75">
            <a:extLst>
              <a:ext uri="{FF2B5EF4-FFF2-40B4-BE49-F238E27FC236}">
                <a16:creationId xmlns:a16="http://schemas.microsoft.com/office/drawing/2014/main" id="{DA64C5EB-16A3-F94E-9845-7325C9D4BF9A}"/>
              </a:ext>
            </a:extLst>
          </p:cNvPr>
          <p:cNvCxnSpPr>
            <a:cxnSpLocks/>
            <a:stCxn id="71" idx="2"/>
            <a:endCxn id="75" idx="0"/>
          </p:cNvCxnSpPr>
          <p:nvPr/>
        </p:nvCxnSpPr>
        <p:spPr>
          <a:xfrm rot="16200000" flipH="1">
            <a:off x="2840149" y="2309708"/>
            <a:ext cx="339238" cy="804579"/>
          </a:xfrm>
          <a:prstGeom prst="bentConnector3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D602618A-659F-8C49-9EA6-F6D7EDB415AB}"/>
              </a:ext>
            </a:extLst>
          </p:cNvPr>
          <p:cNvSpPr txBox="1"/>
          <p:nvPr/>
        </p:nvSpPr>
        <p:spPr>
          <a:xfrm>
            <a:off x="471512" y="3707027"/>
            <a:ext cx="1690096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000" dirty="0">
                <a:solidFill>
                  <a:schemeClr val="bg1"/>
                </a:solidFill>
                <a:latin typeface="Avenir" panose="02000503020000020003" pitchFamily="2" charset="0"/>
                <a:cs typeface="Arial" panose="020B0604020202020204" pitchFamily="34" charset="0"/>
              </a:rPr>
              <a:t>Demand forecasting</a:t>
            </a:r>
          </a:p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1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venir" panose="02000503020000020003" pitchFamily="2" charset="0"/>
                <a:cs typeface="Arial" panose="020B0604020202020204" pitchFamily="34" charset="0"/>
                <a:sym typeface="Arial"/>
              </a:rPr>
              <a:t>Lifetime value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26C20453-5BEC-6C4E-BE14-ECCCB8A16DB4}"/>
              </a:ext>
            </a:extLst>
          </p:cNvPr>
          <p:cNvSpPr txBox="1"/>
          <p:nvPr/>
        </p:nvSpPr>
        <p:spPr>
          <a:xfrm>
            <a:off x="2567010" y="3707027"/>
            <a:ext cx="1690096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000" dirty="0">
                <a:solidFill>
                  <a:schemeClr val="bg1"/>
                </a:solidFill>
                <a:latin typeface="Avenir" panose="02000503020000020003" pitchFamily="2" charset="0"/>
                <a:cs typeface="Arial" panose="020B0604020202020204" pitchFamily="34" charset="0"/>
              </a:rPr>
              <a:t>Churn</a:t>
            </a:r>
          </a:p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1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venir" panose="02000503020000020003" pitchFamily="2" charset="0"/>
                <a:cs typeface="Arial" panose="020B0604020202020204" pitchFamily="34" charset="0"/>
                <a:sym typeface="Arial"/>
              </a:rPr>
              <a:t>Fraud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DA72B390-DE6B-444E-AA09-DB752CE8EB9E}"/>
              </a:ext>
            </a:extLst>
          </p:cNvPr>
          <p:cNvSpPr txBox="1"/>
          <p:nvPr/>
        </p:nvSpPr>
        <p:spPr>
          <a:xfrm>
            <a:off x="4949910" y="3707027"/>
            <a:ext cx="1690096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000" dirty="0">
                <a:solidFill>
                  <a:schemeClr val="bg1"/>
                </a:solidFill>
                <a:latin typeface="Avenir" panose="02000503020000020003" pitchFamily="2" charset="0"/>
                <a:cs typeface="Arial" panose="020B0604020202020204" pitchFamily="34" charset="0"/>
              </a:rPr>
              <a:t>Customer Segmentation</a:t>
            </a:r>
          </a:p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000" dirty="0">
                <a:solidFill>
                  <a:schemeClr val="bg1"/>
                </a:solidFill>
                <a:latin typeface="Avenir" panose="02000503020000020003" pitchFamily="2" charset="0"/>
                <a:cs typeface="Arial" panose="020B0604020202020204" pitchFamily="34" charset="0"/>
              </a:rPr>
              <a:t>Feature generation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CC94124F-1478-B24B-9F62-C7779226A3B1}"/>
              </a:ext>
            </a:extLst>
          </p:cNvPr>
          <p:cNvSpPr txBox="1"/>
          <p:nvPr/>
        </p:nvSpPr>
        <p:spPr>
          <a:xfrm>
            <a:off x="7004937" y="3707027"/>
            <a:ext cx="1690096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000" dirty="0">
                <a:solidFill>
                  <a:schemeClr val="bg1"/>
                </a:solidFill>
                <a:latin typeface="Avenir" panose="02000503020000020003" pitchFamily="2" charset="0"/>
                <a:cs typeface="Arial" panose="020B0604020202020204" pitchFamily="34" charset="0"/>
              </a:rPr>
              <a:t>Image Compression</a:t>
            </a:r>
          </a:p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000" dirty="0">
                <a:solidFill>
                  <a:schemeClr val="bg1"/>
                </a:solidFill>
                <a:latin typeface="Avenir" panose="02000503020000020003" pitchFamily="2" charset="0"/>
                <a:cs typeface="Arial" panose="020B0604020202020204" pitchFamily="34" charset="0"/>
              </a:rPr>
              <a:t>Feature generation</a:t>
            </a:r>
          </a:p>
        </p:txBody>
      </p:sp>
      <p:sp>
        <p:nvSpPr>
          <p:cNvPr id="19" name="Title 3">
            <a:extLst>
              <a:ext uri="{FF2B5EF4-FFF2-40B4-BE49-F238E27FC236}">
                <a16:creationId xmlns:a16="http://schemas.microsoft.com/office/drawing/2014/main" id="{92446E07-4381-CD4B-97D9-C48F196ED4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699" y="231665"/>
            <a:ext cx="8520602" cy="572701"/>
          </a:xfrm>
        </p:spPr>
        <p:txBody>
          <a:bodyPr>
            <a:normAutofit fontScale="90000"/>
          </a:bodyPr>
          <a:lstStyle/>
          <a:p>
            <a:r>
              <a:rPr lang="en-US" dirty="0"/>
              <a:t>Machine Learning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B2A02BE-594E-9D48-8EB3-FFB531170BD0}"/>
              </a:ext>
            </a:extLst>
          </p:cNvPr>
          <p:cNvSpPr/>
          <p:nvPr/>
        </p:nvSpPr>
        <p:spPr>
          <a:xfrm>
            <a:off x="2632191" y="2568782"/>
            <a:ext cx="4007814" cy="1581259"/>
          </a:xfrm>
          <a:prstGeom prst="rect">
            <a:avLst/>
          </a:prstGeom>
          <a:solidFill>
            <a:schemeClr val="tx1">
              <a:alpha val="72000"/>
            </a:schemeClr>
          </a:solidFill>
          <a:ln w="25400" cap="flat">
            <a:noFill/>
            <a:prstDash val="solid"/>
            <a:round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662557E-4901-4A48-A29A-19FAFB202F07}"/>
              </a:ext>
            </a:extLst>
          </p:cNvPr>
          <p:cNvSpPr/>
          <p:nvPr/>
        </p:nvSpPr>
        <p:spPr>
          <a:xfrm>
            <a:off x="4702975" y="2561053"/>
            <a:ext cx="4129326" cy="2443433"/>
          </a:xfrm>
          <a:prstGeom prst="rect">
            <a:avLst/>
          </a:prstGeom>
          <a:solidFill>
            <a:schemeClr val="tx1"/>
          </a:solidFill>
          <a:ln w="25400" cap="flat">
            <a:noFill/>
            <a:prstDash val="solid"/>
            <a:round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4DF055F-4026-A04A-86CC-FD97C711E6D6}"/>
              </a:ext>
            </a:extLst>
          </p:cNvPr>
          <p:cNvSpPr/>
          <p:nvPr/>
        </p:nvSpPr>
        <p:spPr>
          <a:xfrm>
            <a:off x="4521797" y="1829501"/>
            <a:ext cx="4442254" cy="2748536"/>
          </a:xfrm>
          <a:prstGeom prst="rect">
            <a:avLst/>
          </a:prstGeom>
          <a:solidFill>
            <a:schemeClr val="tx1">
              <a:alpha val="72000"/>
            </a:schemeClr>
          </a:solidFill>
          <a:ln w="25400" cap="flat">
            <a:noFill/>
            <a:prstDash val="solid"/>
            <a:round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F85D28E-BB77-EF4B-BD3F-921643D488A6}"/>
              </a:ext>
            </a:extLst>
          </p:cNvPr>
          <p:cNvSpPr/>
          <p:nvPr/>
        </p:nvSpPr>
        <p:spPr>
          <a:xfrm>
            <a:off x="2408543" y="3639267"/>
            <a:ext cx="4190992" cy="1251605"/>
          </a:xfrm>
          <a:prstGeom prst="rect">
            <a:avLst/>
          </a:prstGeom>
          <a:solidFill>
            <a:schemeClr val="tx1"/>
          </a:solidFill>
          <a:ln w="25400" cap="flat">
            <a:noFill/>
            <a:prstDash val="solid"/>
            <a:round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240B100-54CA-C64F-BE1B-AD0050BCAB39}"/>
              </a:ext>
            </a:extLst>
          </p:cNvPr>
          <p:cNvSpPr/>
          <p:nvPr/>
        </p:nvSpPr>
        <p:spPr>
          <a:xfrm>
            <a:off x="2331546" y="2839717"/>
            <a:ext cx="296167" cy="1039388"/>
          </a:xfrm>
          <a:prstGeom prst="rect">
            <a:avLst/>
          </a:prstGeom>
          <a:solidFill>
            <a:schemeClr val="tx1">
              <a:alpha val="72000"/>
            </a:schemeClr>
          </a:solidFill>
          <a:ln w="25400" cap="flat">
            <a:noFill/>
            <a:prstDash val="solid"/>
            <a:round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99786483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87"/>
          <p:cNvSpPr/>
          <p:nvPr/>
        </p:nvSpPr>
        <p:spPr>
          <a:xfrm>
            <a:off x="0" y="0"/>
            <a:ext cx="9144000" cy="965400"/>
          </a:xfrm>
          <a:prstGeom prst="rect">
            <a:avLst/>
          </a:prstGeom>
          <a:solidFill>
            <a:srgbClr val="EF3969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28" name="Shape 89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457200" indent="-381000">
              <a:lnSpc>
                <a:spcPct val="130000"/>
              </a:lnSpc>
              <a:spcBef>
                <a:spcPts val="0"/>
              </a:spcBef>
              <a:buClr>
                <a:srgbClr val="434343"/>
              </a:buClr>
              <a:buSzPct val="100000"/>
              <a:buFont typeface="Helvetica"/>
              <a:buChar char="●"/>
              <a:defRPr sz="24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 marL="76200" indent="0">
              <a:buNone/>
              <a:defRPr>
                <a:latin typeface="Avenir Book"/>
                <a:ea typeface="Avenir Book"/>
                <a:cs typeface="Avenir Book"/>
                <a:sym typeface="Avenir Book"/>
              </a:defRPr>
            </a:pPr>
            <a:r>
              <a:rPr lang="en-US" dirty="0">
                <a:solidFill>
                  <a:schemeClr val="bg1"/>
                </a:solidFill>
              </a:rPr>
              <a:t>Be able to</a:t>
            </a:r>
          </a:p>
          <a:p>
            <a:r>
              <a:rPr lang="en-US" sz="2000" dirty="0">
                <a:solidFill>
                  <a:schemeClr val="bg1"/>
                </a:solidFill>
                <a:latin typeface="Avenir Book"/>
              </a:rPr>
              <a:t>Describe data science and explain its different facets</a:t>
            </a:r>
          </a:p>
          <a:p>
            <a:r>
              <a:rPr lang="en-US" sz="2000" dirty="0">
                <a:solidFill>
                  <a:schemeClr val="bg1"/>
                </a:solidFill>
                <a:latin typeface="Avenir Book"/>
              </a:rPr>
              <a:t>Explain the differences between statistics and machine learning</a:t>
            </a:r>
          </a:p>
          <a:p>
            <a:r>
              <a:rPr lang="en-US" sz="2000" dirty="0">
                <a:solidFill>
                  <a:schemeClr val="bg1"/>
                </a:solidFill>
                <a:latin typeface="Avenir Book"/>
              </a:rPr>
              <a:t>Explain the major branches of machine learning and the types of problems they solve</a:t>
            </a:r>
          </a:p>
          <a:p>
            <a:r>
              <a:rPr lang="en-US" sz="2000" dirty="0">
                <a:solidFill>
                  <a:schemeClr val="bg1"/>
                </a:solidFill>
                <a:latin typeface="Avenir Book"/>
              </a:rPr>
              <a:t>Describe special topics within data science</a:t>
            </a:r>
          </a:p>
        </p:txBody>
      </p:sp>
      <p:sp>
        <p:nvSpPr>
          <p:cNvPr id="127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22959">
              <a:defRPr sz="2520" b="1"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r>
              <a:rPr dirty="0"/>
              <a:t>Learning objective</a:t>
            </a:r>
            <a:r>
              <a:rPr lang="en-US" dirty="0"/>
              <a:t>s</a:t>
            </a:r>
            <a:endParaRPr dirty="0"/>
          </a:p>
        </p:txBody>
      </p:sp>
      <p:pic>
        <p:nvPicPr>
          <p:cNvPr id="129" name="Shape 90" descr="Shape 90"/>
          <p:cNvPicPr>
            <a:picLocks noChangeAspect="1"/>
          </p:cNvPicPr>
          <p:nvPr/>
        </p:nvPicPr>
        <p:blipFill>
          <a:blip r:embed="rId2" cstate="screen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12774" y="290199"/>
            <a:ext cx="326425" cy="38500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262143141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C825185-F128-5344-A6D6-D5D090F18F87}"/>
              </a:ext>
            </a:extLst>
          </p:cNvPr>
          <p:cNvSpPr/>
          <p:nvPr/>
        </p:nvSpPr>
        <p:spPr>
          <a:xfrm>
            <a:off x="2854411" y="1238267"/>
            <a:ext cx="3299254" cy="578880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" panose="02000503020000020003" pitchFamily="2" charset="0"/>
                <a:ea typeface="Arial"/>
                <a:cs typeface="Arial"/>
                <a:sym typeface="Arial"/>
              </a:rPr>
              <a:t>Machine Learning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B1B3B6C3-B144-674B-AAAE-8F4AE5C253F7}"/>
              </a:ext>
            </a:extLst>
          </p:cNvPr>
          <p:cNvSpPr/>
          <p:nvPr/>
        </p:nvSpPr>
        <p:spPr>
          <a:xfrm>
            <a:off x="4949910" y="2031604"/>
            <a:ext cx="3299254" cy="510776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rgbClr val="FFFFFF"/>
                </a:solidFill>
                <a:latin typeface="Avenir" panose="02000503020000020003" pitchFamily="2" charset="0"/>
                <a:ea typeface="Arial"/>
                <a:cs typeface="Arial"/>
              </a:rPr>
              <a:t>Uns</a:t>
            </a: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" panose="02000503020000020003" pitchFamily="2" charset="0"/>
                <a:ea typeface="Arial"/>
                <a:cs typeface="Arial"/>
                <a:sym typeface="Arial"/>
              </a:rPr>
              <a:t>upervised Learning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7DBAEDB7-77B0-A54D-966B-231D08C6C6B4}"/>
              </a:ext>
            </a:extLst>
          </p:cNvPr>
          <p:cNvSpPr/>
          <p:nvPr/>
        </p:nvSpPr>
        <p:spPr>
          <a:xfrm>
            <a:off x="4909439" y="2881619"/>
            <a:ext cx="1690096" cy="726554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" panose="02000503020000020003" pitchFamily="2" charset="0"/>
                <a:ea typeface="Arial"/>
                <a:cs typeface="Arial"/>
                <a:sym typeface="Arial"/>
              </a:rPr>
              <a:t>Clustering</a:t>
            </a:r>
          </a:p>
        </p:txBody>
      </p: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77EE6D35-29BC-844F-89A8-33EB1D650934}"/>
              </a:ext>
            </a:extLst>
          </p:cNvPr>
          <p:cNvCxnSpPr>
            <a:stCxn id="6" idx="2"/>
            <a:endCxn id="8" idx="0"/>
          </p:cNvCxnSpPr>
          <p:nvPr/>
        </p:nvCxnSpPr>
        <p:spPr>
          <a:xfrm rot="16200000" flipH="1">
            <a:off x="5444559" y="876625"/>
            <a:ext cx="214457" cy="2095499"/>
          </a:xfrm>
          <a:prstGeom prst="bentConnector3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0CFB3EEF-B794-AB47-B87F-DB8D9FF53774}"/>
              </a:ext>
            </a:extLst>
          </p:cNvPr>
          <p:cNvCxnSpPr>
            <a:cxnSpLocks/>
            <a:stCxn id="8" idx="2"/>
            <a:endCxn id="11" idx="0"/>
          </p:cNvCxnSpPr>
          <p:nvPr/>
        </p:nvCxnSpPr>
        <p:spPr>
          <a:xfrm rot="5400000">
            <a:off x="6007393" y="2289474"/>
            <a:ext cx="339239" cy="845050"/>
          </a:xfrm>
          <a:prstGeom prst="bentConnector3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8" name="Rounded Rectangle 67">
            <a:extLst>
              <a:ext uri="{FF2B5EF4-FFF2-40B4-BE49-F238E27FC236}">
                <a16:creationId xmlns:a16="http://schemas.microsoft.com/office/drawing/2014/main" id="{6251B22D-B7AD-064C-8E57-F0CA63EDA814}"/>
              </a:ext>
            </a:extLst>
          </p:cNvPr>
          <p:cNvSpPr/>
          <p:nvPr/>
        </p:nvSpPr>
        <p:spPr>
          <a:xfrm>
            <a:off x="7004937" y="2881618"/>
            <a:ext cx="1690096" cy="726554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rmAutofit lnSpcReduction="10000"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" panose="02000503020000020003" pitchFamily="2" charset="0"/>
                <a:ea typeface="Arial"/>
                <a:cs typeface="Arial"/>
                <a:sym typeface="Arial"/>
              </a:rPr>
              <a:t>Dimension Reduction</a:t>
            </a:r>
          </a:p>
        </p:txBody>
      </p:sp>
      <p:cxnSp>
        <p:nvCxnSpPr>
          <p:cNvPr id="69" name="Elbow Connector 68">
            <a:extLst>
              <a:ext uri="{FF2B5EF4-FFF2-40B4-BE49-F238E27FC236}">
                <a16:creationId xmlns:a16="http://schemas.microsoft.com/office/drawing/2014/main" id="{46027FA9-9A6C-8E43-974D-636A7F125142}"/>
              </a:ext>
            </a:extLst>
          </p:cNvPr>
          <p:cNvCxnSpPr>
            <a:cxnSpLocks/>
            <a:stCxn id="8" idx="2"/>
            <a:endCxn id="68" idx="0"/>
          </p:cNvCxnSpPr>
          <p:nvPr/>
        </p:nvCxnSpPr>
        <p:spPr>
          <a:xfrm rot="16200000" flipH="1">
            <a:off x="7055142" y="2086775"/>
            <a:ext cx="339238" cy="1250448"/>
          </a:xfrm>
          <a:prstGeom prst="bentConnector3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1" name="Rounded Rectangle 70">
            <a:extLst>
              <a:ext uri="{FF2B5EF4-FFF2-40B4-BE49-F238E27FC236}">
                <a16:creationId xmlns:a16="http://schemas.microsoft.com/office/drawing/2014/main" id="{C869C880-FD70-054A-B486-0BF270EC45E6}"/>
              </a:ext>
            </a:extLst>
          </p:cNvPr>
          <p:cNvSpPr/>
          <p:nvPr/>
        </p:nvSpPr>
        <p:spPr>
          <a:xfrm>
            <a:off x="957852" y="2031603"/>
            <a:ext cx="3299254" cy="510776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" panose="02000503020000020003" pitchFamily="2" charset="0"/>
                <a:ea typeface="Arial"/>
                <a:cs typeface="Arial"/>
                <a:sym typeface="Arial"/>
              </a:rPr>
              <a:t>Supervised Learning</a:t>
            </a:r>
          </a:p>
        </p:txBody>
      </p:sp>
      <p:sp>
        <p:nvSpPr>
          <p:cNvPr id="72" name="Rounded Rectangle 71">
            <a:extLst>
              <a:ext uri="{FF2B5EF4-FFF2-40B4-BE49-F238E27FC236}">
                <a16:creationId xmlns:a16="http://schemas.microsoft.com/office/drawing/2014/main" id="{4F188FEB-ADFE-8C4E-98DB-974451F87ADF}"/>
              </a:ext>
            </a:extLst>
          </p:cNvPr>
          <p:cNvSpPr/>
          <p:nvPr/>
        </p:nvSpPr>
        <p:spPr>
          <a:xfrm>
            <a:off x="471512" y="2881618"/>
            <a:ext cx="1690096" cy="726554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" panose="02000503020000020003" pitchFamily="2" charset="0"/>
                <a:ea typeface="Arial"/>
                <a:cs typeface="Arial"/>
                <a:sym typeface="Arial"/>
              </a:rPr>
              <a:t>Regression</a:t>
            </a:r>
          </a:p>
        </p:txBody>
      </p:sp>
      <p:cxnSp>
        <p:nvCxnSpPr>
          <p:cNvPr id="73" name="Elbow Connector 72">
            <a:extLst>
              <a:ext uri="{FF2B5EF4-FFF2-40B4-BE49-F238E27FC236}">
                <a16:creationId xmlns:a16="http://schemas.microsoft.com/office/drawing/2014/main" id="{331CD79C-4C39-F841-A78F-1FCE202F1D54}"/>
              </a:ext>
            </a:extLst>
          </p:cNvPr>
          <p:cNvCxnSpPr>
            <a:cxnSpLocks/>
            <a:stCxn id="6" idx="2"/>
            <a:endCxn id="71" idx="0"/>
          </p:cNvCxnSpPr>
          <p:nvPr/>
        </p:nvCxnSpPr>
        <p:spPr>
          <a:xfrm rot="5400000">
            <a:off x="3448531" y="976096"/>
            <a:ext cx="214456" cy="1896559"/>
          </a:xfrm>
          <a:prstGeom prst="bentConnector3">
            <a:avLst>
              <a:gd name="adj1" fmla="val 50000"/>
            </a:avLst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4" name="Elbow Connector 73">
            <a:extLst>
              <a:ext uri="{FF2B5EF4-FFF2-40B4-BE49-F238E27FC236}">
                <a16:creationId xmlns:a16="http://schemas.microsoft.com/office/drawing/2014/main" id="{FB0F00E9-C817-E048-BD21-3B9793E17D7D}"/>
              </a:ext>
            </a:extLst>
          </p:cNvPr>
          <p:cNvCxnSpPr>
            <a:cxnSpLocks/>
            <a:stCxn id="71" idx="2"/>
            <a:endCxn id="72" idx="0"/>
          </p:cNvCxnSpPr>
          <p:nvPr/>
        </p:nvCxnSpPr>
        <p:spPr>
          <a:xfrm rot="5400000">
            <a:off x="1792401" y="2066539"/>
            <a:ext cx="339239" cy="1290919"/>
          </a:xfrm>
          <a:prstGeom prst="bentConnector3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C6852045-CEEC-2B4E-A75A-3AC3CAD21A30}"/>
              </a:ext>
            </a:extLst>
          </p:cNvPr>
          <p:cNvSpPr/>
          <p:nvPr/>
        </p:nvSpPr>
        <p:spPr>
          <a:xfrm>
            <a:off x="2567010" y="2881617"/>
            <a:ext cx="1690096" cy="726554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rm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" panose="02000503020000020003" pitchFamily="2" charset="0"/>
                <a:ea typeface="Arial"/>
                <a:cs typeface="Arial"/>
                <a:sym typeface="Arial"/>
              </a:rPr>
              <a:t>Classification</a:t>
            </a:r>
          </a:p>
        </p:txBody>
      </p:sp>
      <p:cxnSp>
        <p:nvCxnSpPr>
          <p:cNvPr id="76" name="Elbow Connector 75">
            <a:extLst>
              <a:ext uri="{FF2B5EF4-FFF2-40B4-BE49-F238E27FC236}">
                <a16:creationId xmlns:a16="http://schemas.microsoft.com/office/drawing/2014/main" id="{DA64C5EB-16A3-F94E-9845-7325C9D4BF9A}"/>
              </a:ext>
            </a:extLst>
          </p:cNvPr>
          <p:cNvCxnSpPr>
            <a:cxnSpLocks/>
            <a:stCxn id="71" idx="2"/>
            <a:endCxn id="75" idx="0"/>
          </p:cNvCxnSpPr>
          <p:nvPr/>
        </p:nvCxnSpPr>
        <p:spPr>
          <a:xfrm rot="16200000" flipH="1">
            <a:off x="2840149" y="2309708"/>
            <a:ext cx="339238" cy="804579"/>
          </a:xfrm>
          <a:prstGeom prst="bentConnector3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D602618A-659F-8C49-9EA6-F6D7EDB415AB}"/>
              </a:ext>
            </a:extLst>
          </p:cNvPr>
          <p:cNvSpPr txBox="1"/>
          <p:nvPr/>
        </p:nvSpPr>
        <p:spPr>
          <a:xfrm>
            <a:off x="471512" y="3707027"/>
            <a:ext cx="1690096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000" dirty="0">
                <a:solidFill>
                  <a:schemeClr val="bg1"/>
                </a:solidFill>
                <a:latin typeface="Avenir" panose="02000503020000020003" pitchFamily="2" charset="0"/>
                <a:cs typeface="Arial" panose="020B0604020202020204" pitchFamily="34" charset="0"/>
              </a:rPr>
              <a:t>Demand forecasting</a:t>
            </a:r>
          </a:p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1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venir" panose="02000503020000020003" pitchFamily="2" charset="0"/>
                <a:cs typeface="Arial" panose="020B0604020202020204" pitchFamily="34" charset="0"/>
                <a:sym typeface="Arial"/>
              </a:rPr>
              <a:t>Lifetime value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26C20453-5BEC-6C4E-BE14-ECCCB8A16DB4}"/>
              </a:ext>
            </a:extLst>
          </p:cNvPr>
          <p:cNvSpPr txBox="1"/>
          <p:nvPr/>
        </p:nvSpPr>
        <p:spPr>
          <a:xfrm>
            <a:off x="2567010" y="3707027"/>
            <a:ext cx="1690096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000" dirty="0">
                <a:solidFill>
                  <a:schemeClr val="bg1"/>
                </a:solidFill>
                <a:latin typeface="Avenir" panose="02000503020000020003" pitchFamily="2" charset="0"/>
                <a:cs typeface="Arial" panose="020B0604020202020204" pitchFamily="34" charset="0"/>
              </a:rPr>
              <a:t>Churn</a:t>
            </a:r>
          </a:p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1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venir" panose="02000503020000020003" pitchFamily="2" charset="0"/>
                <a:cs typeface="Arial" panose="020B0604020202020204" pitchFamily="34" charset="0"/>
                <a:sym typeface="Arial"/>
              </a:rPr>
              <a:t>Fraud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DA72B390-DE6B-444E-AA09-DB752CE8EB9E}"/>
              </a:ext>
            </a:extLst>
          </p:cNvPr>
          <p:cNvSpPr txBox="1"/>
          <p:nvPr/>
        </p:nvSpPr>
        <p:spPr>
          <a:xfrm>
            <a:off x="4949910" y="3707027"/>
            <a:ext cx="1690096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000" dirty="0">
                <a:solidFill>
                  <a:schemeClr val="bg1"/>
                </a:solidFill>
                <a:latin typeface="Avenir" panose="02000503020000020003" pitchFamily="2" charset="0"/>
                <a:cs typeface="Arial" panose="020B0604020202020204" pitchFamily="34" charset="0"/>
              </a:rPr>
              <a:t>Customer Segmentation</a:t>
            </a:r>
          </a:p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000" dirty="0">
                <a:solidFill>
                  <a:schemeClr val="bg1"/>
                </a:solidFill>
                <a:latin typeface="Avenir" panose="02000503020000020003" pitchFamily="2" charset="0"/>
                <a:cs typeface="Arial" panose="020B0604020202020204" pitchFamily="34" charset="0"/>
              </a:rPr>
              <a:t>Feature generation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CC94124F-1478-B24B-9F62-C7779226A3B1}"/>
              </a:ext>
            </a:extLst>
          </p:cNvPr>
          <p:cNvSpPr txBox="1"/>
          <p:nvPr/>
        </p:nvSpPr>
        <p:spPr>
          <a:xfrm>
            <a:off x="7004937" y="3707027"/>
            <a:ext cx="1690096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000" dirty="0">
                <a:solidFill>
                  <a:schemeClr val="bg1"/>
                </a:solidFill>
                <a:latin typeface="Avenir" panose="02000503020000020003" pitchFamily="2" charset="0"/>
                <a:cs typeface="Arial" panose="020B0604020202020204" pitchFamily="34" charset="0"/>
              </a:rPr>
              <a:t>Image Compression</a:t>
            </a:r>
          </a:p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000" dirty="0">
                <a:solidFill>
                  <a:schemeClr val="bg1"/>
                </a:solidFill>
                <a:latin typeface="Avenir" panose="02000503020000020003" pitchFamily="2" charset="0"/>
                <a:cs typeface="Arial" panose="020B0604020202020204" pitchFamily="34" charset="0"/>
              </a:rPr>
              <a:t>Feature generation</a:t>
            </a:r>
          </a:p>
        </p:txBody>
      </p:sp>
      <p:sp>
        <p:nvSpPr>
          <p:cNvPr id="19" name="Title 3">
            <a:extLst>
              <a:ext uri="{FF2B5EF4-FFF2-40B4-BE49-F238E27FC236}">
                <a16:creationId xmlns:a16="http://schemas.microsoft.com/office/drawing/2014/main" id="{92446E07-4381-CD4B-97D9-C48F196ED4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699" y="231665"/>
            <a:ext cx="8520602" cy="572701"/>
          </a:xfrm>
        </p:spPr>
        <p:txBody>
          <a:bodyPr>
            <a:normAutofit fontScale="90000"/>
          </a:bodyPr>
          <a:lstStyle/>
          <a:p>
            <a:r>
              <a:rPr lang="en-US" dirty="0"/>
              <a:t>Machine Learning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662557E-4901-4A48-A29A-19FAFB202F07}"/>
              </a:ext>
            </a:extLst>
          </p:cNvPr>
          <p:cNvSpPr/>
          <p:nvPr/>
        </p:nvSpPr>
        <p:spPr>
          <a:xfrm>
            <a:off x="4702975" y="2561053"/>
            <a:ext cx="4129326" cy="2443433"/>
          </a:xfrm>
          <a:prstGeom prst="rect">
            <a:avLst/>
          </a:prstGeom>
          <a:solidFill>
            <a:schemeClr val="tx1"/>
          </a:solidFill>
          <a:ln w="25400" cap="flat">
            <a:noFill/>
            <a:prstDash val="solid"/>
            <a:round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4DF055F-4026-A04A-86CC-FD97C711E6D6}"/>
              </a:ext>
            </a:extLst>
          </p:cNvPr>
          <p:cNvSpPr/>
          <p:nvPr/>
        </p:nvSpPr>
        <p:spPr>
          <a:xfrm>
            <a:off x="4521797" y="1829501"/>
            <a:ext cx="4442254" cy="2748536"/>
          </a:xfrm>
          <a:prstGeom prst="rect">
            <a:avLst/>
          </a:prstGeom>
          <a:solidFill>
            <a:schemeClr val="tx1">
              <a:alpha val="72000"/>
            </a:schemeClr>
          </a:solidFill>
          <a:ln w="25400" cap="flat">
            <a:noFill/>
            <a:prstDash val="solid"/>
            <a:round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F85D28E-BB77-EF4B-BD3F-921643D488A6}"/>
              </a:ext>
            </a:extLst>
          </p:cNvPr>
          <p:cNvSpPr/>
          <p:nvPr/>
        </p:nvSpPr>
        <p:spPr>
          <a:xfrm>
            <a:off x="2408543" y="3639267"/>
            <a:ext cx="4190992" cy="1251605"/>
          </a:xfrm>
          <a:prstGeom prst="rect">
            <a:avLst/>
          </a:prstGeom>
          <a:solidFill>
            <a:schemeClr val="tx1"/>
          </a:solidFill>
          <a:ln w="25400" cap="flat">
            <a:noFill/>
            <a:prstDash val="solid"/>
            <a:round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22876404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05"/>
          <p:cNvSpPr txBox="1">
            <a:spLocks noGrp="1"/>
          </p:cNvSpPr>
          <p:nvPr>
            <p:ph type="body" idx="1"/>
          </p:nvPr>
        </p:nvSpPr>
        <p:spPr>
          <a:xfrm>
            <a:off x="311699" y="1152475"/>
            <a:ext cx="5285912" cy="3416400"/>
          </a:xfrm>
          <a:prstGeom prst="rect">
            <a:avLst/>
          </a:prstGeom>
        </p:spPr>
        <p:txBody>
          <a:bodyPr/>
          <a:lstStyle/>
          <a:p>
            <a:pPr lvl="2"/>
            <a:r>
              <a:rPr lang="en-US" dirty="0"/>
              <a:t>Labels are class or group, e.g. 1 or 0, “churned” or “not churned”</a:t>
            </a:r>
          </a:p>
          <a:p>
            <a:pPr lvl="2"/>
            <a:r>
              <a:rPr lang="en-US" dirty="0"/>
              <a:t>Linear and nonlinear models</a:t>
            </a:r>
          </a:p>
          <a:p>
            <a:pPr lvl="2"/>
            <a:r>
              <a:rPr lang="en-US" dirty="0"/>
              <a:t>Algorithms include k-nearest neighbors, logistic regression, decision trees, SVMs 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81ED735-D060-3640-84C8-FAC22C3D9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Supervised Learning: Classification</a:t>
            </a:r>
          </a:p>
        </p:txBody>
      </p:sp>
      <p:pic>
        <p:nvPicPr>
          <p:cNvPr id="192" name="Shape 106" descr="Shape 106"/>
          <p:cNvPicPr>
            <a:picLocks noChangeAspect="1"/>
          </p:cNvPicPr>
          <p:nvPr/>
        </p:nvPicPr>
        <p:blipFill>
          <a:blip r:embed="rId3" cstate="screen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12774" y="290199"/>
            <a:ext cx="326425" cy="385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FC6649E-D91D-834F-B4D5-4D3F083312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6531" y="1594274"/>
            <a:ext cx="2769456" cy="2974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406734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C825185-F128-5344-A6D6-D5D090F18F87}"/>
              </a:ext>
            </a:extLst>
          </p:cNvPr>
          <p:cNvSpPr/>
          <p:nvPr/>
        </p:nvSpPr>
        <p:spPr>
          <a:xfrm>
            <a:off x="2854411" y="1238267"/>
            <a:ext cx="3299254" cy="578880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" panose="02000503020000020003" pitchFamily="2" charset="0"/>
                <a:ea typeface="Arial"/>
                <a:cs typeface="Arial"/>
                <a:sym typeface="Arial"/>
              </a:rPr>
              <a:t>Machine Learning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B1B3B6C3-B144-674B-AAAE-8F4AE5C253F7}"/>
              </a:ext>
            </a:extLst>
          </p:cNvPr>
          <p:cNvSpPr/>
          <p:nvPr/>
        </p:nvSpPr>
        <p:spPr>
          <a:xfrm>
            <a:off x="4949910" y="2031604"/>
            <a:ext cx="3299254" cy="510776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rgbClr val="FFFFFF"/>
                </a:solidFill>
                <a:latin typeface="Avenir" panose="02000503020000020003" pitchFamily="2" charset="0"/>
                <a:ea typeface="Arial"/>
                <a:cs typeface="Arial"/>
              </a:rPr>
              <a:t>Uns</a:t>
            </a: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" panose="02000503020000020003" pitchFamily="2" charset="0"/>
                <a:ea typeface="Arial"/>
                <a:cs typeface="Arial"/>
                <a:sym typeface="Arial"/>
              </a:rPr>
              <a:t>upervised Learning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7DBAEDB7-77B0-A54D-966B-231D08C6C6B4}"/>
              </a:ext>
            </a:extLst>
          </p:cNvPr>
          <p:cNvSpPr/>
          <p:nvPr/>
        </p:nvSpPr>
        <p:spPr>
          <a:xfrm>
            <a:off x="4909439" y="2881619"/>
            <a:ext cx="1690096" cy="726554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" panose="02000503020000020003" pitchFamily="2" charset="0"/>
                <a:ea typeface="Arial"/>
                <a:cs typeface="Arial"/>
                <a:sym typeface="Arial"/>
              </a:rPr>
              <a:t>Clustering</a:t>
            </a:r>
          </a:p>
        </p:txBody>
      </p: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77EE6D35-29BC-844F-89A8-33EB1D650934}"/>
              </a:ext>
            </a:extLst>
          </p:cNvPr>
          <p:cNvCxnSpPr>
            <a:stCxn id="6" idx="2"/>
            <a:endCxn id="8" idx="0"/>
          </p:cNvCxnSpPr>
          <p:nvPr/>
        </p:nvCxnSpPr>
        <p:spPr>
          <a:xfrm rot="16200000" flipH="1">
            <a:off x="5444559" y="876625"/>
            <a:ext cx="214457" cy="2095499"/>
          </a:xfrm>
          <a:prstGeom prst="bentConnector3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0CFB3EEF-B794-AB47-B87F-DB8D9FF53774}"/>
              </a:ext>
            </a:extLst>
          </p:cNvPr>
          <p:cNvCxnSpPr>
            <a:cxnSpLocks/>
            <a:stCxn id="8" idx="2"/>
            <a:endCxn id="11" idx="0"/>
          </p:cNvCxnSpPr>
          <p:nvPr/>
        </p:nvCxnSpPr>
        <p:spPr>
          <a:xfrm rot="5400000">
            <a:off x="6007393" y="2289474"/>
            <a:ext cx="339239" cy="845050"/>
          </a:xfrm>
          <a:prstGeom prst="bentConnector3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8" name="Rounded Rectangle 67">
            <a:extLst>
              <a:ext uri="{FF2B5EF4-FFF2-40B4-BE49-F238E27FC236}">
                <a16:creationId xmlns:a16="http://schemas.microsoft.com/office/drawing/2014/main" id="{6251B22D-B7AD-064C-8E57-F0CA63EDA814}"/>
              </a:ext>
            </a:extLst>
          </p:cNvPr>
          <p:cNvSpPr/>
          <p:nvPr/>
        </p:nvSpPr>
        <p:spPr>
          <a:xfrm>
            <a:off x="7004937" y="2881618"/>
            <a:ext cx="1690096" cy="726554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rmAutofit lnSpcReduction="10000"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" panose="02000503020000020003" pitchFamily="2" charset="0"/>
                <a:ea typeface="Arial"/>
                <a:cs typeface="Arial"/>
                <a:sym typeface="Arial"/>
              </a:rPr>
              <a:t>Dimension Reduction</a:t>
            </a:r>
          </a:p>
        </p:txBody>
      </p:sp>
      <p:cxnSp>
        <p:nvCxnSpPr>
          <p:cNvPr id="69" name="Elbow Connector 68">
            <a:extLst>
              <a:ext uri="{FF2B5EF4-FFF2-40B4-BE49-F238E27FC236}">
                <a16:creationId xmlns:a16="http://schemas.microsoft.com/office/drawing/2014/main" id="{46027FA9-9A6C-8E43-974D-636A7F125142}"/>
              </a:ext>
            </a:extLst>
          </p:cNvPr>
          <p:cNvCxnSpPr>
            <a:cxnSpLocks/>
            <a:stCxn id="8" idx="2"/>
            <a:endCxn id="68" idx="0"/>
          </p:cNvCxnSpPr>
          <p:nvPr/>
        </p:nvCxnSpPr>
        <p:spPr>
          <a:xfrm rot="16200000" flipH="1">
            <a:off x="7055142" y="2086775"/>
            <a:ext cx="339238" cy="1250448"/>
          </a:xfrm>
          <a:prstGeom prst="bentConnector3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1" name="Rounded Rectangle 70">
            <a:extLst>
              <a:ext uri="{FF2B5EF4-FFF2-40B4-BE49-F238E27FC236}">
                <a16:creationId xmlns:a16="http://schemas.microsoft.com/office/drawing/2014/main" id="{C869C880-FD70-054A-B486-0BF270EC45E6}"/>
              </a:ext>
            </a:extLst>
          </p:cNvPr>
          <p:cNvSpPr/>
          <p:nvPr/>
        </p:nvSpPr>
        <p:spPr>
          <a:xfrm>
            <a:off x="957852" y="2031603"/>
            <a:ext cx="3299254" cy="510776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" panose="02000503020000020003" pitchFamily="2" charset="0"/>
                <a:ea typeface="Arial"/>
                <a:cs typeface="Arial"/>
                <a:sym typeface="Arial"/>
              </a:rPr>
              <a:t>Supervised Learning</a:t>
            </a:r>
          </a:p>
        </p:txBody>
      </p:sp>
      <p:sp>
        <p:nvSpPr>
          <p:cNvPr id="72" name="Rounded Rectangle 71">
            <a:extLst>
              <a:ext uri="{FF2B5EF4-FFF2-40B4-BE49-F238E27FC236}">
                <a16:creationId xmlns:a16="http://schemas.microsoft.com/office/drawing/2014/main" id="{4F188FEB-ADFE-8C4E-98DB-974451F87ADF}"/>
              </a:ext>
            </a:extLst>
          </p:cNvPr>
          <p:cNvSpPr/>
          <p:nvPr/>
        </p:nvSpPr>
        <p:spPr>
          <a:xfrm>
            <a:off x="471512" y="2881618"/>
            <a:ext cx="1690096" cy="726554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" panose="02000503020000020003" pitchFamily="2" charset="0"/>
                <a:ea typeface="Arial"/>
                <a:cs typeface="Arial"/>
                <a:sym typeface="Arial"/>
              </a:rPr>
              <a:t>Regression</a:t>
            </a:r>
          </a:p>
        </p:txBody>
      </p:sp>
      <p:cxnSp>
        <p:nvCxnSpPr>
          <p:cNvPr id="73" name="Elbow Connector 72">
            <a:extLst>
              <a:ext uri="{FF2B5EF4-FFF2-40B4-BE49-F238E27FC236}">
                <a16:creationId xmlns:a16="http://schemas.microsoft.com/office/drawing/2014/main" id="{331CD79C-4C39-F841-A78F-1FCE202F1D54}"/>
              </a:ext>
            </a:extLst>
          </p:cNvPr>
          <p:cNvCxnSpPr>
            <a:cxnSpLocks/>
            <a:stCxn id="6" idx="2"/>
            <a:endCxn id="71" idx="0"/>
          </p:cNvCxnSpPr>
          <p:nvPr/>
        </p:nvCxnSpPr>
        <p:spPr>
          <a:xfrm rot="5400000">
            <a:off x="3448531" y="976096"/>
            <a:ext cx="214456" cy="1896559"/>
          </a:xfrm>
          <a:prstGeom prst="bentConnector3">
            <a:avLst>
              <a:gd name="adj1" fmla="val 50000"/>
            </a:avLst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4" name="Elbow Connector 73">
            <a:extLst>
              <a:ext uri="{FF2B5EF4-FFF2-40B4-BE49-F238E27FC236}">
                <a16:creationId xmlns:a16="http://schemas.microsoft.com/office/drawing/2014/main" id="{FB0F00E9-C817-E048-BD21-3B9793E17D7D}"/>
              </a:ext>
            </a:extLst>
          </p:cNvPr>
          <p:cNvCxnSpPr>
            <a:cxnSpLocks/>
            <a:stCxn id="71" idx="2"/>
            <a:endCxn id="72" idx="0"/>
          </p:cNvCxnSpPr>
          <p:nvPr/>
        </p:nvCxnSpPr>
        <p:spPr>
          <a:xfrm rot="5400000">
            <a:off x="1792401" y="2066539"/>
            <a:ext cx="339239" cy="1290919"/>
          </a:xfrm>
          <a:prstGeom prst="bentConnector3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C6852045-CEEC-2B4E-A75A-3AC3CAD21A30}"/>
              </a:ext>
            </a:extLst>
          </p:cNvPr>
          <p:cNvSpPr/>
          <p:nvPr/>
        </p:nvSpPr>
        <p:spPr>
          <a:xfrm>
            <a:off x="2567010" y="2881617"/>
            <a:ext cx="1690096" cy="726554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rm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" panose="02000503020000020003" pitchFamily="2" charset="0"/>
                <a:ea typeface="Arial"/>
                <a:cs typeface="Arial"/>
                <a:sym typeface="Arial"/>
              </a:rPr>
              <a:t>Classification</a:t>
            </a:r>
          </a:p>
        </p:txBody>
      </p:sp>
      <p:cxnSp>
        <p:nvCxnSpPr>
          <p:cNvPr id="76" name="Elbow Connector 75">
            <a:extLst>
              <a:ext uri="{FF2B5EF4-FFF2-40B4-BE49-F238E27FC236}">
                <a16:creationId xmlns:a16="http://schemas.microsoft.com/office/drawing/2014/main" id="{DA64C5EB-16A3-F94E-9845-7325C9D4BF9A}"/>
              </a:ext>
            </a:extLst>
          </p:cNvPr>
          <p:cNvCxnSpPr>
            <a:cxnSpLocks/>
            <a:stCxn id="71" idx="2"/>
            <a:endCxn id="75" idx="0"/>
          </p:cNvCxnSpPr>
          <p:nvPr/>
        </p:nvCxnSpPr>
        <p:spPr>
          <a:xfrm rot="16200000" flipH="1">
            <a:off x="2840149" y="2309708"/>
            <a:ext cx="339238" cy="804579"/>
          </a:xfrm>
          <a:prstGeom prst="bentConnector3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D602618A-659F-8C49-9EA6-F6D7EDB415AB}"/>
              </a:ext>
            </a:extLst>
          </p:cNvPr>
          <p:cNvSpPr txBox="1"/>
          <p:nvPr/>
        </p:nvSpPr>
        <p:spPr>
          <a:xfrm>
            <a:off x="471512" y="3707027"/>
            <a:ext cx="1690096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000" dirty="0">
                <a:solidFill>
                  <a:schemeClr val="bg1"/>
                </a:solidFill>
                <a:latin typeface="Avenir" panose="02000503020000020003" pitchFamily="2" charset="0"/>
                <a:cs typeface="Arial" panose="020B0604020202020204" pitchFamily="34" charset="0"/>
              </a:rPr>
              <a:t>Demand forecasting</a:t>
            </a:r>
          </a:p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1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venir" panose="02000503020000020003" pitchFamily="2" charset="0"/>
                <a:cs typeface="Arial" panose="020B0604020202020204" pitchFamily="34" charset="0"/>
                <a:sym typeface="Arial"/>
              </a:rPr>
              <a:t>Lifetime value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26C20453-5BEC-6C4E-BE14-ECCCB8A16DB4}"/>
              </a:ext>
            </a:extLst>
          </p:cNvPr>
          <p:cNvSpPr txBox="1"/>
          <p:nvPr/>
        </p:nvSpPr>
        <p:spPr>
          <a:xfrm>
            <a:off x="2567010" y="3707027"/>
            <a:ext cx="1690096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000" dirty="0">
                <a:solidFill>
                  <a:schemeClr val="bg1"/>
                </a:solidFill>
                <a:latin typeface="Avenir" panose="02000503020000020003" pitchFamily="2" charset="0"/>
                <a:cs typeface="Arial" panose="020B0604020202020204" pitchFamily="34" charset="0"/>
              </a:rPr>
              <a:t>Churn</a:t>
            </a:r>
          </a:p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1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venir" panose="02000503020000020003" pitchFamily="2" charset="0"/>
                <a:cs typeface="Arial" panose="020B0604020202020204" pitchFamily="34" charset="0"/>
                <a:sym typeface="Arial"/>
              </a:rPr>
              <a:t>Fraud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DA72B390-DE6B-444E-AA09-DB752CE8EB9E}"/>
              </a:ext>
            </a:extLst>
          </p:cNvPr>
          <p:cNvSpPr txBox="1"/>
          <p:nvPr/>
        </p:nvSpPr>
        <p:spPr>
          <a:xfrm>
            <a:off x="4949910" y="3707027"/>
            <a:ext cx="1690096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000" dirty="0">
                <a:solidFill>
                  <a:schemeClr val="bg1"/>
                </a:solidFill>
                <a:latin typeface="Avenir" panose="02000503020000020003" pitchFamily="2" charset="0"/>
                <a:cs typeface="Arial" panose="020B0604020202020204" pitchFamily="34" charset="0"/>
              </a:rPr>
              <a:t>Customer Segmentation</a:t>
            </a:r>
          </a:p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000" dirty="0">
                <a:solidFill>
                  <a:schemeClr val="bg1"/>
                </a:solidFill>
                <a:latin typeface="Avenir" panose="02000503020000020003" pitchFamily="2" charset="0"/>
                <a:cs typeface="Arial" panose="020B0604020202020204" pitchFamily="34" charset="0"/>
              </a:rPr>
              <a:t>Feature generation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CC94124F-1478-B24B-9F62-C7779226A3B1}"/>
              </a:ext>
            </a:extLst>
          </p:cNvPr>
          <p:cNvSpPr txBox="1"/>
          <p:nvPr/>
        </p:nvSpPr>
        <p:spPr>
          <a:xfrm>
            <a:off x="7004937" y="3707027"/>
            <a:ext cx="1690096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000" dirty="0">
                <a:solidFill>
                  <a:schemeClr val="bg1"/>
                </a:solidFill>
                <a:latin typeface="Avenir" panose="02000503020000020003" pitchFamily="2" charset="0"/>
                <a:cs typeface="Arial" panose="020B0604020202020204" pitchFamily="34" charset="0"/>
              </a:rPr>
              <a:t>Image Compression</a:t>
            </a:r>
          </a:p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000" dirty="0">
                <a:solidFill>
                  <a:schemeClr val="bg1"/>
                </a:solidFill>
                <a:latin typeface="Avenir" panose="02000503020000020003" pitchFamily="2" charset="0"/>
                <a:cs typeface="Arial" panose="020B0604020202020204" pitchFamily="34" charset="0"/>
              </a:rPr>
              <a:t>Feature generation</a:t>
            </a:r>
          </a:p>
        </p:txBody>
      </p:sp>
      <p:sp>
        <p:nvSpPr>
          <p:cNvPr id="19" name="Title 3">
            <a:extLst>
              <a:ext uri="{FF2B5EF4-FFF2-40B4-BE49-F238E27FC236}">
                <a16:creationId xmlns:a16="http://schemas.microsoft.com/office/drawing/2014/main" id="{92446E07-4381-CD4B-97D9-C48F196ED4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699" y="231665"/>
            <a:ext cx="8520602" cy="572701"/>
          </a:xfrm>
        </p:spPr>
        <p:txBody>
          <a:bodyPr>
            <a:normAutofit fontScale="90000"/>
          </a:bodyPr>
          <a:lstStyle/>
          <a:p>
            <a:r>
              <a:rPr lang="en-US" dirty="0"/>
              <a:t>Machine Learning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662557E-4901-4A48-A29A-19FAFB202F07}"/>
              </a:ext>
            </a:extLst>
          </p:cNvPr>
          <p:cNvSpPr/>
          <p:nvPr/>
        </p:nvSpPr>
        <p:spPr>
          <a:xfrm>
            <a:off x="4702975" y="2561053"/>
            <a:ext cx="4129326" cy="2443433"/>
          </a:xfrm>
          <a:prstGeom prst="rect">
            <a:avLst/>
          </a:prstGeom>
          <a:solidFill>
            <a:schemeClr val="tx1"/>
          </a:solidFill>
          <a:ln w="25400" cap="flat">
            <a:noFill/>
            <a:prstDash val="solid"/>
            <a:round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4DF055F-4026-A04A-86CC-FD97C711E6D6}"/>
              </a:ext>
            </a:extLst>
          </p:cNvPr>
          <p:cNvSpPr/>
          <p:nvPr/>
        </p:nvSpPr>
        <p:spPr>
          <a:xfrm>
            <a:off x="4521797" y="1829501"/>
            <a:ext cx="4442254" cy="2748536"/>
          </a:xfrm>
          <a:prstGeom prst="rect">
            <a:avLst/>
          </a:prstGeom>
          <a:solidFill>
            <a:schemeClr val="tx1">
              <a:alpha val="72000"/>
            </a:schemeClr>
          </a:solidFill>
          <a:ln w="25400" cap="flat">
            <a:noFill/>
            <a:prstDash val="solid"/>
            <a:round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52253307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C825185-F128-5344-A6D6-D5D090F18F87}"/>
              </a:ext>
            </a:extLst>
          </p:cNvPr>
          <p:cNvSpPr/>
          <p:nvPr/>
        </p:nvSpPr>
        <p:spPr>
          <a:xfrm>
            <a:off x="2854411" y="1238267"/>
            <a:ext cx="3299254" cy="578880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" panose="02000503020000020003" pitchFamily="2" charset="0"/>
                <a:ea typeface="Arial"/>
                <a:cs typeface="Arial"/>
                <a:sym typeface="Arial"/>
              </a:rPr>
              <a:t>Machine Learning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B1B3B6C3-B144-674B-AAAE-8F4AE5C253F7}"/>
              </a:ext>
            </a:extLst>
          </p:cNvPr>
          <p:cNvSpPr/>
          <p:nvPr/>
        </p:nvSpPr>
        <p:spPr>
          <a:xfrm>
            <a:off x="4949910" y="2031604"/>
            <a:ext cx="3299254" cy="510776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rgbClr val="FFFFFF"/>
                </a:solidFill>
                <a:latin typeface="Avenir" panose="02000503020000020003" pitchFamily="2" charset="0"/>
                <a:ea typeface="Arial"/>
                <a:cs typeface="Arial"/>
              </a:rPr>
              <a:t>Uns</a:t>
            </a: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" panose="02000503020000020003" pitchFamily="2" charset="0"/>
                <a:ea typeface="Arial"/>
                <a:cs typeface="Arial"/>
                <a:sym typeface="Arial"/>
              </a:rPr>
              <a:t>upervised Learning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7DBAEDB7-77B0-A54D-966B-231D08C6C6B4}"/>
              </a:ext>
            </a:extLst>
          </p:cNvPr>
          <p:cNvSpPr/>
          <p:nvPr/>
        </p:nvSpPr>
        <p:spPr>
          <a:xfrm>
            <a:off x="4909439" y="2881619"/>
            <a:ext cx="1690096" cy="726554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" panose="02000503020000020003" pitchFamily="2" charset="0"/>
                <a:ea typeface="Arial"/>
                <a:cs typeface="Arial"/>
                <a:sym typeface="Arial"/>
              </a:rPr>
              <a:t>Clustering</a:t>
            </a:r>
          </a:p>
        </p:txBody>
      </p: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77EE6D35-29BC-844F-89A8-33EB1D650934}"/>
              </a:ext>
            </a:extLst>
          </p:cNvPr>
          <p:cNvCxnSpPr>
            <a:stCxn id="6" idx="2"/>
            <a:endCxn id="8" idx="0"/>
          </p:cNvCxnSpPr>
          <p:nvPr/>
        </p:nvCxnSpPr>
        <p:spPr>
          <a:xfrm rot="16200000" flipH="1">
            <a:off x="5444559" y="876625"/>
            <a:ext cx="214457" cy="2095499"/>
          </a:xfrm>
          <a:prstGeom prst="bentConnector3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0CFB3EEF-B794-AB47-B87F-DB8D9FF53774}"/>
              </a:ext>
            </a:extLst>
          </p:cNvPr>
          <p:cNvCxnSpPr>
            <a:cxnSpLocks/>
            <a:stCxn id="8" idx="2"/>
            <a:endCxn id="11" idx="0"/>
          </p:cNvCxnSpPr>
          <p:nvPr/>
        </p:nvCxnSpPr>
        <p:spPr>
          <a:xfrm rot="5400000">
            <a:off x="6007393" y="2289474"/>
            <a:ext cx="339239" cy="845050"/>
          </a:xfrm>
          <a:prstGeom prst="bentConnector3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8" name="Rounded Rectangle 67">
            <a:extLst>
              <a:ext uri="{FF2B5EF4-FFF2-40B4-BE49-F238E27FC236}">
                <a16:creationId xmlns:a16="http://schemas.microsoft.com/office/drawing/2014/main" id="{6251B22D-B7AD-064C-8E57-F0CA63EDA814}"/>
              </a:ext>
            </a:extLst>
          </p:cNvPr>
          <p:cNvSpPr/>
          <p:nvPr/>
        </p:nvSpPr>
        <p:spPr>
          <a:xfrm>
            <a:off x="7004937" y="2881618"/>
            <a:ext cx="1690096" cy="726554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rmAutofit lnSpcReduction="10000"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" panose="02000503020000020003" pitchFamily="2" charset="0"/>
                <a:ea typeface="Arial"/>
                <a:cs typeface="Arial"/>
                <a:sym typeface="Arial"/>
              </a:rPr>
              <a:t>Dimension Reduction</a:t>
            </a:r>
          </a:p>
        </p:txBody>
      </p:sp>
      <p:cxnSp>
        <p:nvCxnSpPr>
          <p:cNvPr id="69" name="Elbow Connector 68">
            <a:extLst>
              <a:ext uri="{FF2B5EF4-FFF2-40B4-BE49-F238E27FC236}">
                <a16:creationId xmlns:a16="http://schemas.microsoft.com/office/drawing/2014/main" id="{46027FA9-9A6C-8E43-974D-636A7F125142}"/>
              </a:ext>
            </a:extLst>
          </p:cNvPr>
          <p:cNvCxnSpPr>
            <a:cxnSpLocks/>
            <a:stCxn id="8" idx="2"/>
            <a:endCxn id="68" idx="0"/>
          </p:cNvCxnSpPr>
          <p:nvPr/>
        </p:nvCxnSpPr>
        <p:spPr>
          <a:xfrm rot="16200000" flipH="1">
            <a:off x="7055142" y="2086775"/>
            <a:ext cx="339238" cy="1250448"/>
          </a:xfrm>
          <a:prstGeom prst="bentConnector3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1" name="Rounded Rectangle 70">
            <a:extLst>
              <a:ext uri="{FF2B5EF4-FFF2-40B4-BE49-F238E27FC236}">
                <a16:creationId xmlns:a16="http://schemas.microsoft.com/office/drawing/2014/main" id="{C869C880-FD70-054A-B486-0BF270EC45E6}"/>
              </a:ext>
            </a:extLst>
          </p:cNvPr>
          <p:cNvSpPr/>
          <p:nvPr/>
        </p:nvSpPr>
        <p:spPr>
          <a:xfrm>
            <a:off x="957852" y="2031603"/>
            <a:ext cx="3299254" cy="510776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" panose="02000503020000020003" pitchFamily="2" charset="0"/>
                <a:ea typeface="Arial"/>
                <a:cs typeface="Arial"/>
                <a:sym typeface="Arial"/>
              </a:rPr>
              <a:t>Supervised Learning</a:t>
            </a:r>
          </a:p>
        </p:txBody>
      </p:sp>
      <p:sp>
        <p:nvSpPr>
          <p:cNvPr id="72" name="Rounded Rectangle 71">
            <a:extLst>
              <a:ext uri="{FF2B5EF4-FFF2-40B4-BE49-F238E27FC236}">
                <a16:creationId xmlns:a16="http://schemas.microsoft.com/office/drawing/2014/main" id="{4F188FEB-ADFE-8C4E-98DB-974451F87ADF}"/>
              </a:ext>
            </a:extLst>
          </p:cNvPr>
          <p:cNvSpPr/>
          <p:nvPr/>
        </p:nvSpPr>
        <p:spPr>
          <a:xfrm>
            <a:off x="471512" y="2881618"/>
            <a:ext cx="1690096" cy="726554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" panose="02000503020000020003" pitchFamily="2" charset="0"/>
                <a:ea typeface="Arial"/>
                <a:cs typeface="Arial"/>
                <a:sym typeface="Arial"/>
              </a:rPr>
              <a:t>Regression</a:t>
            </a:r>
          </a:p>
        </p:txBody>
      </p:sp>
      <p:cxnSp>
        <p:nvCxnSpPr>
          <p:cNvPr id="73" name="Elbow Connector 72">
            <a:extLst>
              <a:ext uri="{FF2B5EF4-FFF2-40B4-BE49-F238E27FC236}">
                <a16:creationId xmlns:a16="http://schemas.microsoft.com/office/drawing/2014/main" id="{331CD79C-4C39-F841-A78F-1FCE202F1D54}"/>
              </a:ext>
            </a:extLst>
          </p:cNvPr>
          <p:cNvCxnSpPr>
            <a:cxnSpLocks/>
            <a:stCxn id="6" idx="2"/>
            <a:endCxn id="71" idx="0"/>
          </p:cNvCxnSpPr>
          <p:nvPr/>
        </p:nvCxnSpPr>
        <p:spPr>
          <a:xfrm rot="5400000">
            <a:off x="3448531" y="976096"/>
            <a:ext cx="214456" cy="1896559"/>
          </a:xfrm>
          <a:prstGeom prst="bentConnector3">
            <a:avLst>
              <a:gd name="adj1" fmla="val 50000"/>
            </a:avLst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4" name="Elbow Connector 73">
            <a:extLst>
              <a:ext uri="{FF2B5EF4-FFF2-40B4-BE49-F238E27FC236}">
                <a16:creationId xmlns:a16="http://schemas.microsoft.com/office/drawing/2014/main" id="{FB0F00E9-C817-E048-BD21-3B9793E17D7D}"/>
              </a:ext>
            </a:extLst>
          </p:cNvPr>
          <p:cNvCxnSpPr>
            <a:cxnSpLocks/>
            <a:stCxn id="71" idx="2"/>
            <a:endCxn id="72" idx="0"/>
          </p:cNvCxnSpPr>
          <p:nvPr/>
        </p:nvCxnSpPr>
        <p:spPr>
          <a:xfrm rot="5400000">
            <a:off x="1792401" y="2066539"/>
            <a:ext cx="339239" cy="1290919"/>
          </a:xfrm>
          <a:prstGeom prst="bentConnector3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C6852045-CEEC-2B4E-A75A-3AC3CAD21A30}"/>
              </a:ext>
            </a:extLst>
          </p:cNvPr>
          <p:cNvSpPr/>
          <p:nvPr/>
        </p:nvSpPr>
        <p:spPr>
          <a:xfrm>
            <a:off x="2567010" y="2881617"/>
            <a:ext cx="1690096" cy="726554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rm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" panose="02000503020000020003" pitchFamily="2" charset="0"/>
                <a:ea typeface="Arial"/>
                <a:cs typeface="Arial"/>
                <a:sym typeface="Arial"/>
              </a:rPr>
              <a:t>Classification</a:t>
            </a:r>
          </a:p>
        </p:txBody>
      </p:sp>
      <p:cxnSp>
        <p:nvCxnSpPr>
          <p:cNvPr id="76" name="Elbow Connector 75">
            <a:extLst>
              <a:ext uri="{FF2B5EF4-FFF2-40B4-BE49-F238E27FC236}">
                <a16:creationId xmlns:a16="http://schemas.microsoft.com/office/drawing/2014/main" id="{DA64C5EB-16A3-F94E-9845-7325C9D4BF9A}"/>
              </a:ext>
            </a:extLst>
          </p:cNvPr>
          <p:cNvCxnSpPr>
            <a:cxnSpLocks/>
            <a:stCxn id="71" idx="2"/>
            <a:endCxn id="75" idx="0"/>
          </p:cNvCxnSpPr>
          <p:nvPr/>
        </p:nvCxnSpPr>
        <p:spPr>
          <a:xfrm rot="16200000" flipH="1">
            <a:off x="2840149" y="2309708"/>
            <a:ext cx="339238" cy="804579"/>
          </a:xfrm>
          <a:prstGeom prst="bentConnector3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D602618A-659F-8C49-9EA6-F6D7EDB415AB}"/>
              </a:ext>
            </a:extLst>
          </p:cNvPr>
          <p:cNvSpPr txBox="1"/>
          <p:nvPr/>
        </p:nvSpPr>
        <p:spPr>
          <a:xfrm>
            <a:off x="471512" y="3707027"/>
            <a:ext cx="1690096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000" dirty="0">
                <a:solidFill>
                  <a:schemeClr val="bg1"/>
                </a:solidFill>
                <a:latin typeface="Avenir" panose="02000503020000020003" pitchFamily="2" charset="0"/>
                <a:cs typeface="Arial" panose="020B0604020202020204" pitchFamily="34" charset="0"/>
              </a:rPr>
              <a:t>Demand forecasting</a:t>
            </a:r>
          </a:p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1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venir" panose="02000503020000020003" pitchFamily="2" charset="0"/>
                <a:cs typeface="Arial" panose="020B0604020202020204" pitchFamily="34" charset="0"/>
                <a:sym typeface="Arial"/>
              </a:rPr>
              <a:t>Lifetime value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26C20453-5BEC-6C4E-BE14-ECCCB8A16DB4}"/>
              </a:ext>
            </a:extLst>
          </p:cNvPr>
          <p:cNvSpPr txBox="1"/>
          <p:nvPr/>
        </p:nvSpPr>
        <p:spPr>
          <a:xfrm>
            <a:off x="2567010" y="3707027"/>
            <a:ext cx="1690096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000" dirty="0">
                <a:solidFill>
                  <a:schemeClr val="bg1"/>
                </a:solidFill>
                <a:latin typeface="Avenir" panose="02000503020000020003" pitchFamily="2" charset="0"/>
                <a:cs typeface="Arial" panose="020B0604020202020204" pitchFamily="34" charset="0"/>
              </a:rPr>
              <a:t>Churn</a:t>
            </a:r>
          </a:p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1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venir" panose="02000503020000020003" pitchFamily="2" charset="0"/>
                <a:cs typeface="Arial" panose="020B0604020202020204" pitchFamily="34" charset="0"/>
                <a:sym typeface="Arial"/>
              </a:rPr>
              <a:t>Fraud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DA72B390-DE6B-444E-AA09-DB752CE8EB9E}"/>
              </a:ext>
            </a:extLst>
          </p:cNvPr>
          <p:cNvSpPr txBox="1"/>
          <p:nvPr/>
        </p:nvSpPr>
        <p:spPr>
          <a:xfrm>
            <a:off x="4949910" y="3707027"/>
            <a:ext cx="1690096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000" dirty="0">
                <a:solidFill>
                  <a:schemeClr val="bg1"/>
                </a:solidFill>
                <a:latin typeface="Avenir" panose="02000503020000020003" pitchFamily="2" charset="0"/>
                <a:cs typeface="Arial" panose="020B0604020202020204" pitchFamily="34" charset="0"/>
              </a:rPr>
              <a:t>Customer Segmentation</a:t>
            </a:r>
          </a:p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000" dirty="0">
                <a:solidFill>
                  <a:schemeClr val="bg1"/>
                </a:solidFill>
                <a:latin typeface="Avenir" panose="02000503020000020003" pitchFamily="2" charset="0"/>
                <a:cs typeface="Arial" panose="020B0604020202020204" pitchFamily="34" charset="0"/>
              </a:rPr>
              <a:t>Feature generation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CC94124F-1478-B24B-9F62-C7779226A3B1}"/>
              </a:ext>
            </a:extLst>
          </p:cNvPr>
          <p:cNvSpPr txBox="1"/>
          <p:nvPr/>
        </p:nvSpPr>
        <p:spPr>
          <a:xfrm>
            <a:off x="7004937" y="3707027"/>
            <a:ext cx="1690096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000" dirty="0">
                <a:solidFill>
                  <a:schemeClr val="bg1"/>
                </a:solidFill>
                <a:latin typeface="Avenir" panose="02000503020000020003" pitchFamily="2" charset="0"/>
                <a:cs typeface="Arial" panose="020B0604020202020204" pitchFamily="34" charset="0"/>
              </a:rPr>
              <a:t>Image Compression</a:t>
            </a:r>
          </a:p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000" dirty="0">
                <a:solidFill>
                  <a:schemeClr val="bg1"/>
                </a:solidFill>
                <a:latin typeface="Avenir" panose="02000503020000020003" pitchFamily="2" charset="0"/>
                <a:cs typeface="Arial" panose="020B0604020202020204" pitchFamily="34" charset="0"/>
              </a:rPr>
              <a:t>Feature generation</a:t>
            </a:r>
          </a:p>
        </p:txBody>
      </p:sp>
      <p:sp>
        <p:nvSpPr>
          <p:cNvPr id="19" name="Title 3">
            <a:extLst>
              <a:ext uri="{FF2B5EF4-FFF2-40B4-BE49-F238E27FC236}">
                <a16:creationId xmlns:a16="http://schemas.microsoft.com/office/drawing/2014/main" id="{92446E07-4381-CD4B-97D9-C48F196ED4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699" y="231665"/>
            <a:ext cx="8520602" cy="572701"/>
          </a:xfrm>
        </p:spPr>
        <p:txBody>
          <a:bodyPr>
            <a:normAutofit fontScale="90000"/>
          </a:bodyPr>
          <a:lstStyle/>
          <a:p>
            <a:r>
              <a:rPr lang="en-US" dirty="0"/>
              <a:t>Machine Learning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662557E-4901-4A48-A29A-19FAFB202F07}"/>
              </a:ext>
            </a:extLst>
          </p:cNvPr>
          <p:cNvSpPr/>
          <p:nvPr/>
        </p:nvSpPr>
        <p:spPr>
          <a:xfrm>
            <a:off x="6640005" y="2631989"/>
            <a:ext cx="2192295" cy="2372497"/>
          </a:xfrm>
          <a:prstGeom prst="rect">
            <a:avLst/>
          </a:prstGeom>
          <a:solidFill>
            <a:schemeClr val="tx1"/>
          </a:solidFill>
          <a:ln w="25400" cap="flat">
            <a:noFill/>
            <a:prstDash val="solid"/>
            <a:round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4DF055F-4026-A04A-86CC-FD97C711E6D6}"/>
              </a:ext>
            </a:extLst>
          </p:cNvPr>
          <p:cNvSpPr/>
          <p:nvPr/>
        </p:nvSpPr>
        <p:spPr>
          <a:xfrm>
            <a:off x="30709" y="1827509"/>
            <a:ext cx="4442254" cy="2748536"/>
          </a:xfrm>
          <a:prstGeom prst="rect">
            <a:avLst/>
          </a:prstGeom>
          <a:solidFill>
            <a:schemeClr val="tx1">
              <a:alpha val="72000"/>
            </a:schemeClr>
          </a:solidFill>
          <a:ln w="25400" cap="flat">
            <a:noFill/>
            <a:prstDash val="solid"/>
            <a:round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F85D28E-BB77-EF4B-BD3F-921643D488A6}"/>
              </a:ext>
            </a:extLst>
          </p:cNvPr>
          <p:cNvSpPr/>
          <p:nvPr/>
        </p:nvSpPr>
        <p:spPr>
          <a:xfrm>
            <a:off x="4460606" y="2563452"/>
            <a:ext cx="4371694" cy="1937505"/>
          </a:xfrm>
          <a:prstGeom prst="rect">
            <a:avLst/>
          </a:prstGeom>
          <a:solidFill>
            <a:schemeClr val="tx1"/>
          </a:solidFill>
          <a:ln w="25400" cap="flat">
            <a:noFill/>
            <a:prstDash val="solid"/>
            <a:round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33948350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0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2"/>
            <a:r>
              <a:rPr lang="en-US" dirty="0"/>
              <a:t>Unsupervised Learning</a:t>
            </a:r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en-US" dirty="0"/>
              <a:t>Machine learning </a:t>
            </a:r>
            <a:r>
              <a:rPr lang="en-US" b="1" dirty="0"/>
              <a:t>with</a:t>
            </a:r>
            <a:r>
              <a:rPr lang="en-US" b="1" i="1" dirty="0"/>
              <a:t>out</a:t>
            </a:r>
            <a:r>
              <a:rPr lang="en-US" dirty="0"/>
              <a:t> labels</a:t>
            </a:r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en-US" dirty="0"/>
              <a:t>Uncover the underlying structure of data</a:t>
            </a:r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en-US" dirty="0"/>
              <a:t>Two major branches: </a:t>
            </a:r>
            <a:r>
              <a:rPr lang="en-US" b="1" dirty="0"/>
              <a:t>clustering </a:t>
            </a:r>
            <a:r>
              <a:rPr lang="en-US" dirty="0"/>
              <a:t>and </a:t>
            </a:r>
            <a:r>
              <a:rPr lang="en-US" b="1" dirty="0"/>
              <a:t>dimension reduction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81ED735-D060-3640-84C8-FAC22C3D9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Unsupervised Learning</a:t>
            </a:r>
          </a:p>
        </p:txBody>
      </p:sp>
      <p:pic>
        <p:nvPicPr>
          <p:cNvPr id="192" name="Shape 106" descr="Shape 106"/>
          <p:cNvPicPr>
            <a:picLocks noChangeAspect="1"/>
          </p:cNvPicPr>
          <p:nvPr/>
        </p:nvPicPr>
        <p:blipFill>
          <a:blip r:embed="rId3" cstate="screen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12774" y="290199"/>
            <a:ext cx="326425" cy="38500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37550136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C825185-F128-5344-A6D6-D5D090F18F87}"/>
              </a:ext>
            </a:extLst>
          </p:cNvPr>
          <p:cNvSpPr/>
          <p:nvPr/>
        </p:nvSpPr>
        <p:spPr>
          <a:xfrm>
            <a:off x="2854411" y="1238267"/>
            <a:ext cx="3299254" cy="578880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" panose="02000503020000020003" pitchFamily="2" charset="0"/>
                <a:ea typeface="Arial"/>
                <a:cs typeface="Arial"/>
                <a:sym typeface="Arial"/>
              </a:rPr>
              <a:t>Machine Learning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B1B3B6C3-B144-674B-AAAE-8F4AE5C253F7}"/>
              </a:ext>
            </a:extLst>
          </p:cNvPr>
          <p:cNvSpPr/>
          <p:nvPr/>
        </p:nvSpPr>
        <p:spPr>
          <a:xfrm>
            <a:off x="4949910" y="2031604"/>
            <a:ext cx="3299254" cy="510776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rgbClr val="FFFFFF"/>
                </a:solidFill>
                <a:latin typeface="Avenir" panose="02000503020000020003" pitchFamily="2" charset="0"/>
                <a:ea typeface="Arial"/>
                <a:cs typeface="Arial"/>
              </a:rPr>
              <a:t>Uns</a:t>
            </a: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" panose="02000503020000020003" pitchFamily="2" charset="0"/>
                <a:ea typeface="Arial"/>
                <a:cs typeface="Arial"/>
                <a:sym typeface="Arial"/>
              </a:rPr>
              <a:t>upervised Learning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7DBAEDB7-77B0-A54D-966B-231D08C6C6B4}"/>
              </a:ext>
            </a:extLst>
          </p:cNvPr>
          <p:cNvSpPr/>
          <p:nvPr/>
        </p:nvSpPr>
        <p:spPr>
          <a:xfrm>
            <a:off x="4909439" y="2881619"/>
            <a:ext cx="1690096" cy="726554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" panose="02000503020000020003" pitchFamily="2" charset="0"/>
                <a:ea typeface="Arial"/>
                <a:cs typeface="Arial"/>
                <a:sym typeface="Arial"/>
              </a:rPr>
              <a:t>Clustering</a:t>
            </a:r>
          </a:p>
        </p:txBody>
      </p: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77EE6D35-29BC-844F-89A8-33EB1D650934}"/>
              </a:ext>
            </a:extLst>
          </p:cNvPr>
          <p:cNvCxnSpPr>
            <a:stCxn id="6" idx="2"/>
            <a:endCxn id="8" idx="0"/>
          </p:cNvCxnSpPr>
          <p:nvPr/>
        </p:nvCxnSpPr>
        <p:spPr>
          <a:xfrm rot="16200000" flipH="1">
            <a:off x="5444559" y="876625"/>
            <a:ext cx="214457" cy="2095499"/>
          </a:xfrm>
          <a:prstGeom prst="bentConnector3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0CFB3EEF-B794-AB47-B87F-DB8D9FF53774}"/>
              </a:ext>
            </a:extLst>
          </p:cNvPr>
          <p:cNvCxnSpPr>
            <a:cxnSpLocks/>
            <a:stCxn id="8" idx="2"/>
            <a:endCxn id="11" idx="0"/>
          </p:cNvCxnSpPr>
          <p:nvPr/>
        </p:nvCxnSpPr>
        <p:spPr>
          <a:xfrm rot="5400000">
            <a:off x="6007393" y="2289474"/>
            <a:ext cx="339239" cy="845050"/>
          </a:xfrm>
          <a:prstGeom prst="bentConnector3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8" name="Rounded Rectangle 67">
            <a:extLst>
              <a:ext uri="{FF2B5EF4-FFF2-40B4-BE49-F238E27FC236}">
                <a16:creationId xmlns:a16="http://schemas.microsoft.com/office/drawing/2014/main" id="{6251B22D-B7AD-064C-8E57-F0CA63EDA814}"/>
              </a:ext>
            </a:extLst>
          </p:cNvPr>
          <p:cNvSpPr/>
          <p:nvPr/>
        </p:nvSpPr>
        <p:spPr>
          <a:xfrm>
            <a:off x="7004937" y="2881618"/>
            <a:ext cx="1690096" cy="726554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rmAutofit lnSpcReduction="10000"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" panose="02000503020000020003" pitchFamily="2" charset="0"/>
                <a:ea typeface="Arial"/>
                <a:cs typeface="Arial"/>
                <a:sym typeface="Arial"/>
              </a:rPr>
              <a:t>Dimension Reduction</a:t>
            </a:r>
          </a:p>
        </p:txBody>
      </p:sp>
      <p:cxnSp>
        <p:nvCxnSpPr>
          <p:cNvPr id="69" name="Elbow Connector 68">
            <a:extLst>
              <a:ext uri="{FF2B5EF4-FFF2-40B4-BE49-F238E27FC236}">
                <a16:creationId xmlns:a16="http://schemas.microsoft.com/office/drawing/2014/main" id="{46027FA9-9A6C-8E43-974D-636A7F125142}"/>
              </a:ext>
            </a:extLst>
          </p:cNvPr>
          <p:cNvCxnSpPr>
            <a:cxnSpLocks/>
            <a:stCxn id="8" idx="2"/>
            <a:endCxn id="68" idx="0"/>
          </p:cNvCxnSpPr>
          <p:nvPr/>
        </p:nvCxnSpPr>
        <p:spPr>
          <a:xfrm rot="16200000" flipH="1">
            <a:off x="7055142" y="2086775"/>
            <a:ext cx="339238" cy="1250448"/>
          </a:xfrm>
          <a:prstGeom prst="bentConnector3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1" name="Rounded Rectangle 70">
            <a:extLst>
              <a:ext uri="{FF2B5EF4-FFF2-40B4-BE49-F238E27FC236}">
                <a16:creationId xmlns:a16="http://schemas.microsoft.com/office/drawing/2014/main" id="{C869C880-FD70-054A-B486-0BF270EC45E6}"/>
              </a:ext>
            </a:extLst>
          </p:cNvPr>
          <p:cNvSpPr/>
          <p:nvPr/>
        </p:nvSpPr>
        <p:spPr>
          <a:xfrm>
            <a:off x="957852" y="2031603"/>
            <a:ext cx="3299254" cy="510776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" panose="02000503020000020003" pitchFamily="2" charset="0"/>
                <a:ea typeface="Arial"/>
                <a:cs typeface="Arial"/>
                <a:sym typeface="Arial"/>
              </a:rPr>
              <a:t>Supervised Learning</a:t>
            </a:r>
          </a:p>
        </p:txBody>
      </p:sp>
      <p:sp>
        <p:nvSpPr>
          <p:cNvPr id="72" name="Rounded Rectangle 71">
            <a:extLst>
              <a:ext uri="{FF2B5EF4-FFF2-40B4-BE49-F238E27FC236}">
                <a16:creationId xmlns:a16="http://schemas.microsoft.com/office/drawing/2014/main" id="{4F188FEB-ADFE-8C4E-98DB-974451F87ADF}"/>
              </a:ext>
            </a:extLst>
          </p:cNvPr>
          <p:cNvSpPr/>
          <p:nvPr/>
        </p:nvSpPr>
        <p:spPr>
          <a:xfrm>
            <a:off x="471512" y="2881618"/>
            <a:ext cx="1690096" cy="726554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" panose="02000503020000020003" pitchFamily="2" charset="0"/>
                <a:ea typeface="Arial"/>
                <a:cs typeface="Arial"/>
                <a:sym typeface="Arial"/>
              </a:rPr>
              <a:t>Regression</a:t>
            </a:r>
          </a:p>
        </p:txBody>
      </p:sp>
      <p:cxnSp>
        <p:nvCxnSpPr>
          <p:cNvPr id="73" name="Elbow Connector 72">
            <a:extLst>
              <a:ext uri="{FF2B5EF4-FFF2-40B4-BE49-F238E27FC236}">
                <a16:creationId xmlns:a16="http://schemas.microsoft.com/office/drawing/2014/main" id="{331CD79C-4C39-F841-A78F-1FCE202F1D54}"/>
              </a:ext>
            </a:extLst>
          </p:cNvPr>
          <p:cNvCxnSpPr>
            <a:cxnSpLocks/>
            <a:stCxn id="6" idx="2"/>
            <a:endCxn id="71" idx="0"/>
          </p:cNvCxnSpPr>
          <p:nvPr/>
        </p:nvCxnSpPr>
        <p:spPr>
          <a:xfrm rot="5400000">
            <a:off x="3448531" y="976096"/>
            <a:ext cx="214456" cy="1896559"/>
          </a:xfrm>
          <a:prstGeom prst="bentConnector3">
            <a:avLst>
              <a:gd name="adj1" fmla="val 50000"/>
            </a:avLst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4" name="Elbow Connector 73">
            <a:extLst>
              <a:ext uri="{FF2B5EF4-FFF2-40B4-BE49-F238E27FC236}">
                <a16:creationId xmlns:a16="http://schemas.microsoft.com/office/drawing/2014/main" id="{FB0F00E9-C817-E048-BD21-3B9793E17D7D}"/>
              </a:ext>
            </a:extLst>
          </p:cNvPr>
          <p:cNvCxnSpPr>
            <a:cxnSpLocks/>
            <a:stCxn id="71" idx="2"/>
            <a:endCxn id="72" idx="0"/>
          </p:cNvCxnSpPr>
          <p:nvPr/>
        </p:nvCxnSpPr>
        <p:spPr>
          <a:xfrm rot="5400000">
            <a:off x="1792401" y="2066539"/>
            <a:ext cx="339239" cy="1290919"/>
          </a:xfrm>
          <a:prstGeom prst="bentConnector3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C6852045-CEEC-2B4E-A75A-3AC3CAD21A30}"/>
              </a:ext>
            </a:extLst>
          </p:cNvPr>
          <p:cNvSpPr/>
          <p:nvPr/>
        </p:nvSpPr>
        <p:spPr>
          <a:xfrm>
            <a:off x="2567010" y="2881617"/>
            <a:ext cx="1690096" cy="726554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rm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" panose="02000503020000020003" pitchFamily="2" charset="0"/>
                <a:ea typeface="Arial"/>
                <a:cs typeface="Arial"/>
                <a:sym typeface="Arial"/>
              </a:rPr>
              <a:t>Classification</a:t>
            </a:r>
          </a:p>
        </p:txBody>
      </p:sp>
      <p:cxnSp>
        <p:nvCxnSpPr>
          <p:cNvPr id="76" name="Elbow Connector 75">
            <a:extLst>
              <a:ext uri="{FF2B5EF4-FFF2-40B4-BE49-F238E27FC236}">
                <a16:creationId xmlns:a16="http://schemas.microsoft.com/office/drawing/2014/main" id="{DA64C5EB-16A3-F94E-9845-7325C9D4BF9A}"/>
              </a:ext>
            </a:extLst>
          </p:cNvPr>
          <p:cNvCxnSpPr>
            <a:cxnSpLocks/>
            <a:stCxn id="71" idx="2"/>
            <a:endCxn id="75" idx="0"/>
          </p:cNvCxnSpPr>
          <p:nvPr/>
        </p:nvCxnSpPr>
        <p:spPr>
          <a:xfrm rot="16200000" flipH="1">
            <a:off x="2840149" y="2309708"/>
            <a:ext cx="339238" cy="804579"/>
          </a:xfrm>
          <a:prstGeom prst="bentConnector3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D602618A-659F-8C49-9EA6-F6D7EDB415AB}"/>
              </a:ext>
            </a:extLst>
          </p:cNvPr>
          <p:cNvSpPr txBox="1"/>
          <p:nvPr/>
        </p:nvSpPr>
        <p:spPr>
          <a:xfrm>
            <a:off x="471512" y="3707027"/>
            <a:ext cx="1690096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000" dirty="0">
                <a:solidFill>
                  <a:schemeClr val="bg1"/>
                </a:solidFill>
                <a:latin typeface="Avenir" panose="02000503020000020003" pitchFamily="2" charset="0"/>
                <a:cs typeface="Arial" panose="020B0604020202020204" pitchFamily="34" charset="0"/>
              </a:rPr>
              <a:t>Demand forecasting</a:t>
            </a:r>
          </a:p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1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venir" panose="02000503020000020003" pitchFamily="2" charset="0"/>
                <a:cs typeface="Arial" panose="020B0604020202020204" pitchFamily="34" charset="0"/>
                <a:sym typeface="Arial"/>
              </a:rPr>
              <a:t>Lifetime value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26C20453-5BEC-6C4E-BE14-ECCCB8A16DB4}"/>
              </a:ext>
            </a:extLst>
          </p:cNvPr>
          <p:cNvSpPr txBox="1"/>
          <p:nvPr/>
        </p:nvSpPr>
        <p:spPr>
          <a:xfrm>
            <a:off x="2567010" y="3707027"/>
            <a:ext cx="1690096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000" dirty="0">
                <a:solidFill>
                  <a:schemeClr val="bg1"/>
                </a:solidFill>
                <a:latin typeface="Avenir" panose="02000503020000020003" pitchFamily="2" charset="0"/>
                <a:cs typeface="Arial" panose="020B0604020202020204" pitchFamily="34" charset="0"/>
              </a:rPr>
              <a:t>Churn</a:t>
            </a:r>
          </a:p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1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venir" panose="02000503020000020003" pitchFamily="2" charset="0"/>
                <a:cs typeface="Arial" panose="020B0604020202020204" pitchFamily="34" charset="0"/>
                <a:sym typeface="Arial"/>
              </a:rPr>
              <a:t>Fraud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DA72B390-DE6B-444E-AA09-DB752CE8EB9E}"/>
              </a:ext>
            </a:extLst>
          </p:cNvPr>
          <p:cNvSpPr txBox="1"/>
          <p:nvPr/>
        </p:nvSpPr>
        <p:spPr>
          <a:xfrm>
            <a:off x="4949910" y="3707027"/>
            <a:ext cx="1690096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000" dirty="0">
                <a:solidFill>
                  <a:schemeClr val="bg1"/>
                </a:solidFill>
                <a:latin typeface="Avenir" panose="02000503020000020003" pitchFamily="2" charset="0"/>
                <a:cs typeface="Arial" panose="020B0604020202020204" pitchFamily="34" charset="0"/>
              </a:rPr>
              <a:t>Customer Segmentation</a:t>
            </a:r>
          </a:p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000" dirty="0">
                <a:solidFill>
                  <a:schemeClr val="bg1"/>
                </a:solidFill>
                <a:latin typeface="Avenir" panose="02000503020000020003" pitchFamily="2" charset="0"/>
                <a:cs typeface="Arial" panose="020B0604020202020204" pitchFamily="34" charset="0"/>
              </a:rPr>
              <a:t>Feature generation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CC94124F-1478-B24B-9F62-C7779226A3B1}"/>
              </a:ext>
            </a:extLst>
          </p:cNvPr>
          <p:cNvSpPr txBox="1"/>
          <p:nvPr/>
        </p:nvSpPr>
        <p:spPr>
          <a:xfrm>
            <a:off x="7004937" y="3707027"/>
            <a:ext cx="1690096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000" dirty="0">
                <a:solidFill>
                  <a:schemeClr val="bg1"/>
                </a:solidFill>
                <a:latin typeface="Avenir" panose="02000503020000020003" pitchFamily="2" charset="0"/>
                <a:cs typeface="Arial" panose="020B0604020202020204" pitchFamily="34" charset="0"/>
              </a:rPr>
              <a:t>Image Compression</a:t>
            </a:r>
          </a:p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000" dirty="0">
                <a:solidFill>
                  <a:schemeClr val="bg1"/>
                </a:solidFill>
                <a:latin typeface="Avenir" panose="02000503020000020003" pitchFamily="2" charset="0"/>
                <a:cs typeface="Arial" panose="020B0604020202020204" pitchFamily="34" charset="0"/>
              </a:rPr>
              <a:t>Feature generation</a:t>
            </a:r>
          </a:p>
        </p:txBody>
      </p:sp>
      <p:sp>
        <p:nvSpPr>
          <p:cNvPr id="19" name="Title 3">
            <a:extLst>
              <a:ext uri="{FF2B5EF4-FFF2-40B4-BE49-F238E27FC236}">
                <a16:creationId xmlns:a16="http://schemas.microsoft.com/office/drawing/2014/main" id="{92446E07-4381-CD4B-97D9-C48F196ED4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699" y="231665"/>
            <a:ext cx="8520602" cy="572701"/>
          </a:xfrm>
        </p:spPr>
        <p:txBody>
          <a:bodyPr>
            <a:normAutofit fontScale="90000"/>
          </a:bodyPr>
          <a:lstStyle/>
          <a:p>
            <a:r>
              <a:rPr lang="en-US" dirty="0"/>
              <a:t>Machine Learning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662557E-4901-4A48-A29A-19FAFB202F07}"/>
              </a:ext>
            </a:extLst>
          </p:cNvPr>
          <p:cNvSpPr/>
          <p:nvPr/>
        </p:nvSpPr>
        <p:spPr>
          <a:xfrm>
            <a:off x="6640005" y="2631989"/>
            <a:ext cx="2192295" cy="2372497"/>
          </a:xfrm>
          <a:prstGeom prst="rect">
            <a:avLst/>
          </a:prstGeom>
          <a:solidFill>
            <a:schemeClr val="tx1"/>
          </a:solidFill>
          <a:ln w="25400" cap="flat">
            <a:noFill/>
            <a:prstDash val="solid"/>
            <a:round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4DF055F-4026-A04A-86CC-FD97C711E6D6}"/>
              </a:ext>
            </a:extLst>
          </p:cNvPr>
          <p:cNvSpPr/>
          <p:nvPr/>
        </p:nvSpPr>
        <p:spPr>
          <a:xfrm>
            <a:off x="30709" y="1827509"/>
            <a:ext cx="4442254" cy="2748536"/>
          </a:xfrm>
          <a:prstGeom prst="rect">
            <a:avLst/>
          </a:prstGeom>
          <a:solidFill>
            <a:schemeClr val="tx1">
              <a:alpha val="72000"/>
            </a:schemeClr>
          </a:solidFill>
          <a:ln w="25400" cap="flat">
            <a:noFill/>
            <a:prstDash val="solid"/>
            <a:round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F85D28E-BB77-EF4B-BD3F-921643D488A6}"/>
              </a:ext>
            </a:extLst>
          </p:cNvPr>
          <p:cNvSpPr/>
          <p:nvPr/>
        </p:nvSpPr>
        <p:spPr>
          <a:xfrm>
            <a:off x="4460606" y="3657127"/>
            <a:ext cx="4190992" cy="1251605"/>
          </a:xfrm>
          <a:prstGeom prst="rect">
            <a:avLst/>
          </a:prstGeom>
          <a:solidFill>
            <a:schemeClr val="tx1"/>
          </a:solidFill>
          <a:ln w="25400" cap="flat">
            <a:noFill/>
            <a:prstDash val="solid"/>
            <a:round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37111679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C825185-F128-5344-A6D6-D5D090F18F87}"/>
              </a:ext>
            </a:extLst>
          </p:cNvPr>
          <p:cNvSpPr/>
          <p:nvPr/>
        </p:nvSpPr>
        <p:spPr>
          <a:xfrm>
            <a:off x="2854411" y="1238267"/>
            <a:ext cx="3299254" cy="578880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" panose="02000503020000020003" pitchFamily="2" charset="0"/>
                <a:ea typeface="Arial"/>
                <a:cs typeface="Arial"/>
                <a:sym typeface="Arial"/>
              </a:rPr>
              <a:t>Machine Learning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B1B3B6C3-B144-674B-AAAE-8F4AE5C253F7}"/>
              </a:ext>
            </a:extLst>
          </p:cNvPr>
          <p:cNvSpPr/>
          <p:nvPr/>
        </p:nvSpPr>
        <p:spPr>
          <a:xfrm>
            <a:off x="4949910" y="2031604"/>
            <a:ext cx="3299254" cy="510776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rgbClr val="FFFFFF"/>
                </a:solidFill>
                <a:latin typeface="Avenir" panose="02000503020000020003" pitchFamily="2" charset="0"/>
                <a:ea typeface="Arial"/>
                <a:cs typeface="Arial"/>
              </a:rPr>
              <a:t>Uns</a:t>
            </a: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" panose="02000503020000020003" pitchFamily="2" charset="0"/>
                <a:ea typeface="Arial"/>
                <a:cs typeface="Arial"/>
                <a:sym typeface="Arial"/>
              </a:rPr>
              <a:t>upervised Learning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7DBAEDB7-77B0-A54D-966B-231D08C6C6B4}"/>
              </a:ext>
            </a:extLst>
          </p:cNvPr>
          <p:cNvSpPr/>
          <p:nvPr/>
        </p:nvSpPr>
        <p:spPr>
          <a:xfrm>
            <a:off x="4909439" y="2881619"/>
            <a:ext cx="1690096" cy="726554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" panose="02000503020000020003" pitchFamily="2" charset="0"/>
                <a:ea typeface="Arial"/>
                <a:cs typeface="Arial"/>
                <a:sym typeface="Arial"/>
              </a:rPr>
              <a:t>Clustering</a:t>
            </a:r>
          </a:p>
        </p:txBody>
      </p: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77EE6D35-29BC-844F-89A8-33EB1D650934}"/>
              </a:ext>
            </a:extLst>
          </p:cNvPr>
          <p:cNvCxnSpPr>
            <a:stCxn id="6" idx="2"/>
            <a:endCxn id="8" idx="0"/>
          </p:cNvCxnSpPr>
          <p:nvPr/>
        </p:nvCxnSpPr>
        <p:spPr>
          <a:xfrm rot="16200000" flipH="1">
            <a:off x="5444559" y="876625"/>
            <a:ext cx="214457" cy="2095499"/>
          </a:xfrm>
          <a:prstGeom prst="bentConnector3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0CFB3EEF-B794-AB47-B87F-DB8D9FF53774}"/>
              </a:ext>
            </a:extLst>
          </p:cNvPr>
          <p:cNvCxnSpPr>
            <a:cxnSpLocks/>
            <a:stCxn id="8" idx="2"/>
            <a:endCxn id="11" idx="0"/>
          </p:cNvCxnSpPr>
          <p:nvPr/>
        </p:nvCxnSpPr>
        <p:spPr>
          <a:xfrm rot="5400000">
            <a:off x="6007393" y="2289474"/>
            <a:ext cx="339239" cy="845050"/>
          </a:xfrm>
          <a:prstGeom prst="bentConnector3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8" name="Rounded Rectangle 67">
            <a:extLst>
              <a:ext uri="{FF2B5EF4-FFF2-40B4-BE49-F238E27FC236}">
                <a16:creationId xmlns:a16="http://schemas.microsoft.com/office/drawing/2014/main" id="{6251B22D-B7AD-064C-8E57-F0CA63EDA814}"/>
              </a:ext>
            </a:extLst>
          </p:cNvPr>
          <p:cNvSpPr/>
          <p:nvPr/>
        </p:nvSpPr>
        <p:spPr>
          <a:xfrm>
            <a:off x="7004937" y="2881618"/>
            <a:ext cx="1690096" cy="726554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rmAutofit lnSpcReduction="10000"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" panose="02000503020000020003" pitchFamily="2" charset="0"/>
                <a:ea typeface="Arial"/>
                <a:cs typeface="Arial"/>
                <a:sym typeface="Arial"/>
              </a:rPr>
              <a:t>Dimension Reduction</a:t>
            </a:r>
          </a:p>
        </p:txBody>
      </p:sp>
      <p:cxnSp>
        <p:nvCxnSpPr>
          <p:cNvPr id="69" name="Elbow Connector 68">
            <a:extLst>
              <a:ext uri="{FF2B5EF4-FFF2-40B4-BE49-F238E27FC236}">
                <a16:creationId xmlns:a16="http://schemas.microsoft.com/office/drawing/2014/main" id="{46027FA9-9A6C-8E43-974D-636A7F125142}"/>
              </a:ext>
            </a:extLst>
          </p:cNvPr>
          <p:cNvCxnSpPr>
            <a:cxnSpLocks/>
            <a:stCxn id="8" idx="2"/>
            <a:endCxn id="68" idx="0"/>
          </p:cNvCxnSpPr>
          <p:nvPr/>
        </p:nvCxnSpPr>
        <p:spPr>
          <a:xfrm rot="16200000" flipH="1">
            <a:off x="7055142" y="2086775"/>
            <a:ext cx="339238" cy="1250448"/>
          </a:xfrm>
          <a:prstGeom prst="bentConnector3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1" name="Rounded Rectangle 70">
            <a:extLst>
              <a:ext uri="{FF2B5EF4-FFF2-40B4-BE49-F238E27FC236}">
                <a16:creationId xmlns:a16="http://schemas.microsoft.com/office/drawing/2014/main" id="{C869C880-FD70-054A-B486-0BF270EC45E6}"/>
              </a:ext>
            </a:extLst>
          </p:cNvPr>
          <p:cNvSpPr/>
          <p:nvPr/>
        </p:nvSpPr>
        <p:spPr>
          <a:xfrm>
            <a:off x="957852" y="2031603"/>
            <a:ext cx="3299254" cy="510776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" panose="02000503020000020003" pitchFamily="2" charset="0"/>
                <a:ea typeface="Arial"/>
                <a:cs typeface="Arial"/>
                <a:sym typeface="Arial"/>
              </a:rPr>
              <a:t>Supervised Learning</a:t>
            </a:r>
          </a:p>
        </p:txBody>
      </p:sp>
      <p:sp>
        <p:nvSpPr>
          <p:cNvPr id="72" name="Rounded Rectangle 71">
            <a:extLst>
              <a:ext uri="{FF2B5EF4-FFF2-40B4-BE49-F238E27FC236}">
                <a16:creationId xmlns:a16="http://schemas.microsoft.com/office/drawing/2014/main" id="{4F188FEB-ADFE-8C4E-98DB-974451F87ADF}"/>
              </a:ext>
            </a:extLst>
          </p:cNvPr>
          <p:cNvSpPr/>
          <p:nvPr/>
        </p:nvSpPr>
        <p:spPr>
          <a:xfrm>
            <a:off x="471512" y="2881618"/>
            <a:ext cx="1690096" cy="726554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" panose="02000503020000020003" pitchFamily="2" charset="0"/>
                <a:ea typeface="Arial"/>
                <a:cs typeface="Arial"/>
                <a:sym typeface="Arial"/>
              </a:rPr>
              <a:t>Regression</a:t>
            </a:r>
          </a:p>
        </p:txBody>
      </p:sp>
      <p:cxnSp>
        <p:nvCxnSpPr>
          <p:cNvPr id="73" name="Elbow Connector 72">
            <a:extLst>
              <a:ext uri="{FF2B5EF4-FFF2-40B4-BE49-F238E27FC236}">
                <a16:creationId xmlns:a16="http://schemas.microsoft.com/office/drawing/2014/main" id="{331CD79C-4C39-F841-A78F-1FCE202F1D54}"/>
              </a:ext>
            </a:extLst>
          </p:cNvPr>
          <p:cNvCxnSpPr>
            <a:cxnSpLocks/>
            <a:stCxn id="6" idx="2"/>
            <a:endCxn id="71" idx="0"/>
          </p:cNvCxnSpPr>
          <p:nvPr/>
        </p:nvCxnSpPr>
        <p:spPr>
          <a:xfrm rot="5400000">
            <a:off x="3448531" y="976096"/>
            <a:ext cx="214456" cy="1896559"/>
          </a:xfrm>
          <a:prstGeom prst="bentConnector3">
            <a:avLst>
              <a:gd name="adj1" fmla="val 50000"/>
            </a:avLst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4" name="Elbow Connector 73">
            <a:extLst>
              <a:ext uri="{FF2B5EF4-FFF2-40B4-BE49-F238E27FC236}">
                <a16:creationId xmlns:a16="http://schemas.microsoft.com/office/drawing/2014/main" id="{FB0F00E9-C817-E048-BD21-3B9793E17D7D}"/>
              </a:ext>
            </a:extLst>
          </p:cNvPr>
          <p:cNvCxnSpPr>
            <a:cxnSpLocks/>
            <a:stCxn id="71" idx="2"/>
            <a:endCxn id="72" idx="0"/>
          </p:cNvCxnSpPr>
          <p:nvPr/>
        </p:nvCxnSpPr>
        <p:spPr>
          <a:xfrm rot="5400000">
            <a:off x="1792401" y="2066539"/>
            <a:ext cx="339239" cy="1290919"/>
          </a:xfrm>
          <a:prstGeom prst="bentConnector3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C6852045-CEEC-2B4E-A75A-3AC3CAD21A30}"/>
              </a:ext>
            </a:extLst>
          </p:cNvPr>
          <p:cNvSpPr/>
          <p:nvPr/>
        </p:nvSpPr>
        <p:spPr>
          <a:xfrm>
            <a:off x="2567010" y="2881617"/>
            <a:ext cx="1690096" cy="726554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rm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" panose="02000503020000020003" pitchFamily="2" charset="0"/>
                <a:ea typeface="Arial"/>
                <a:cs typeface="Arial"/>
                <a:sym typeface="Arial"/>
              </a:rPr>
              <a:t>Classification</a:t>
            </a:r>
          </a:p>
        </p:txBody>
      </p:sp>
      <p:cxnSp>
        <p:nvCxnSpPr>
          <p:cNvPr id="76" name="Elbow Connector 75">
            <a:extLst>
              <a:ext uri="{FF2B5EF4-FFF2-40B4-BE49-F238E27FC236}">
                <a16:creationId xmlns:a16="http://schemas.microsoft.com/office/drawing/2014/main" id="{DA64C5EB-16A3-F94E-9845-7325C9D4BF9A}"/>
              </a:ext>
            </a:extLst>
          </p:cNvPr>
          <p:cNvCxnSpPr>
            <a:cxnSpLocks/>
            <a:stCxn id="71" idx="2"/>
            <a:endCxn id="75" idx="0"/>
          </p:cNvCxnSpPr>
          <p:nvPr/>
        </p:nvCxnSpPr>
        <p:spPr>
          <a:xfrm rot="16200000" flipH="1">
            <a:off x="2840149" y="2309708"/>
            <a:ext cx="339238" cy="804579"/>
          </a:xfrm>
          <a:prstGeom prst="bentConnector3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D602618A-659F-8C49-9EA6-F6D7EDB415AB}"/>
              </a:ext>
            </a:extLst>
          </p:cNvPr>
          <p:cNvSpPr txBox="1"/>
          <p:nvPr/>
        </p:nvSpPr>
        <p:spPr>
          <a:xfrm>
            <a:off x="471512" y="3707027"/>
            <a:ext cx="1690096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000" dirty="0">
                <a:solidFill>
                  <a:schemeClr val="bg1"/>
                </a:solidFill>
                <a:latin typeface="Avenir" panose="02000503020000020003" pitchFamily="2" charset="0"/>
                <a:cs typeface="Arial" panose="020B0604020202020204" pitchFamily="34" charset="0"/>
              </a:rPr>
              <a:t>Demand forecasting</a:t>
            </a:r>
          </a:p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1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venir" panose="02000503020000020003" pitchFamily="2" charset="0"/>
                <a:cs typeface="Arial" panose="020B0604020202020204" pitchFamily="34" charset="0"/>
                <a:sym typeface="Arial"/>
              </a:rPr>
              <a:t>Lifetime value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26C20453-5BEC-6C4E-BE14-ECCCB8A16DB4}"/>
              </a:ext>
            </a:extLst>
          </p:cNvPr>
          <p:cNvSpPr txBox="1"/>
          <p:nvPr/>
        </p:nvSpPr>
        <p:spPr>
          <a:xfrm>
            <a:off x="2567010" y="3707027"/>
            <a:ext cx="1690096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000" dirty="0">
                <a:solidFill>
                  <a:schemeClr val="bg1"/>
                </a:solidFill>
                <a:latin typeface="Avenir" panose="02000503020000020003" pitchFamily="2" charset="0"/>
                <a:cs typeface="Arial" panose="020B0604020202020204" pitchFamily="34" charset="0"/>
              </a:rPr>
              <a:t>Churn</a:t>
            </a:r>
          </a:p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1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venir" panose="02000503020000020003" pitchFamily="2" charset="0"/>
                <a:cs typeface="Arial" panose="020B0604020202020204" pitchFamily="34" charset="0"/>
                <a:sym typeface="Arial"/>
              </a:rPr>
              <a:t>Fraud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DA72B390-DE6B-444E-AA09-DB752CE8EB9E}"/>
              </a:ext>
            </a:extLst>
          </p:cNvPr>
          <p:cNvSpPr txBox="1"/>
          <p:nvPr/>
        </p:nvSpPr>
        <p:spPr>
          <a:xfrm>
            <a:off x="4949910" y="3707027"/>
            <a:ext cx="1690096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000" dirty="0">
                <a:solidFill>
                  <a:schemeClr val="bg1"/>
                </a:solidFill>
                <a:latin typeface="Avenir" panose="02000503020000020003" pitchFamily="2" charset="0"/>
                <a:cs typeface="Arial" panose="020B0604020202020204" pitchFamily="34" charset="0"/>
              </a:rPr>
              <a:t>Customer Segmentation</a:t>
            </a:r>
          </a:p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000" dirty="0">
                <a:solidFill>
                  <a:schemeClr val="bg1"/>
                </a:solidFill>
                <a:latin typeface="Avenir" panose="02000503020000020003" pitchFamily="2" charset="0"/>
                <a:cs typeface="Arial" panose="020B0604020202020204" pitchFamily="34" charset="0"/>
              </a:rPr>
              <a:t>Feature generation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CC94124F-1478-B24B-9F62-C7779226A3B1}"/>
              </a:ext>
            </a:extLst>
          </p:cNvPr>
          <p:cNvSpPr txBox="1"/>
          <p:nvPr/>
        </p:nvSpPr>
        <p:spPr>
          <a:xfrm>
            <a:off x="7004937" y="3707027"/>
            <a:ext cx="1690096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000" dirty="0">
                <a:solidFill>
                  <a:schemeClr val="bg1"/>
                </a:solidFill>
                <a:latin typeface="Avenir" panose="02000503020000020003" pitchFamily="2" charset="0"/>
                <a:cs typeface="Arial" panose="020B0604020202020204" pitchFamily="34" charset="0"/>
              </a:rPr>
              <a:t>Image Compression</a:t>
            </a:r>
          </a:p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000" dirty="0">
                <a:solidFill>
                  <a:schemeClr val="bg1"/>
                </a:solidFill>
                <a:latin typeface="Avenir" panose="02000503020000020003" pitchFamily="2" charset="0"/>
                <a:cs typeface="Arial" panose="020B0604020202020204" pitchFamily="34" charset="0"/>
              </a:rPr>
              <a:t>Feature generation</a:t>
            </a:r>
          </a:p>
        </p:txBody>
      </p:sp>
      <p:sp>
        <p:nvSpPr>
          <p:cNvPr id="19" name="Title 3">
            <a:extLst>
              <a:ext uri="{FF2B5EF4-FFF2-40B4-BE49-F238E27FC236}">
                <a16:creationId xmlns:a16="http://schemas.microsoft.com/office/drawing/2014/main" id="{92446E07-4381-CD4B-97D9-C48F196ED4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699" y="231665"/>
            <a:ext cx="8520602" cy="572701"/>
          </a:xfrm>
        </p:spPr>
        <p:txBody>
          <a:bodyPr>
            <a:normAutofit fontScale="90000"/>
          </a:bodyPr>
          <a:lstStyle/>
          <a:p>
            <a:r>
              <a:rPr lang="en-US" dirty="0"/>
              <a:t>Machine Learning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662557E-4901-4A48-A29A-19FAFB202F07}"/>
              </a:ext>
            </a:extLst>
          </p:cNvPr>
          <p:cNvSpPr/>
          <p:nvPr/>
        </p:nvSpPr>
        <p:spPr>
          <a:xfrm>
            <a:off x="6640006" y="2631989"/>
            <a:ext cx="2192294" cy="2372497"/>
          </a:xfrm>
          <a:prstGeom prst="rect">
            <a:avLst/>
          </a:prstGeom>
          <a:solidFill>
            <a:schemeClr val="tx1"/>
          </a:solidFill>
          <a:ln w="25400" cap="flat">
            <a:noFill/>
            <a:prstDash val="solid"/>
            <a:round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4DF055F-4026-A04A-86CC-FD97C711E6D6}"/>
              </a:ext>
            </a:extLst>
          </p:cNvPr>
          <p:cNvSpPr/>
          <p:nvPr/>
        </p:nvSpPr>
        <p:spPr>
          <a:xfrm>
            <a:off x="30709" y="1827509"/>
            <a:ext cx="4442254" cy="2748536"/>
          </a:xfrm>
          <a:prstGeom prst="rect">
            <a:avLst/>
          </a:prstGeom>
          <a:solidFill>
            <a:schemeClr val="tx1">
              <a:alpha val="72000"/>
            </a:schemeClr>
          </a:solidFill>
          <a:ln w="25400" cap="flat">
            <a:noFill/>
            <a:prstDash val="solid"/>
            <a:round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F85D28E-BB77-EF4B-BD3F-921643D488A6}"/>
              </a:ext>
            </a:extLst>
          </p:cNvPr>
          <p:cNvSpPr/>
          <p:nvPr/>
        </p:nvSpPr>
        <p:spPr>
          <a:xfrm>
            <a:off x="6680472" y="3657127"/>
            <a:ext cx="1971125" cy="1251605"/>
          </a:xfrm>
          <a:prstGeom prst="rect">
            <a:avLst/>
          </a:prstGeom>
          <a:solidFill>
            <a:schemeClr val="tx1"/>
          </a:solidFill>
          <a:ln w="25400" cap="flat">
            <a:noFill/>
            <a:prstDash val="solid"/>
            <a:round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55043812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C825185-F128-5344-A6D6-D5D090F18F87}"/>
              </a:ext>
            </a:extLst>
          </p:cNvPr>
          <p:cNvSpPr/>
          <p:nvPr/>
        </p:nvSpPr>
        <p:spPr>
          <a:xfrm>
            <a:off x="2854411" y="1238267"/>
            <a:ext cx="3299254" cy="578880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" panose="02000503020000020003" pitchFamily="2" charset="0"/>
                <a:ea typeface="Arial"/>
                <a:cs typeface="Arial"/>
                <a:sym typeface="Arial"/>
              </a:rPr>
              <a:t>Machine Learning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B1B3B6C3-B144-674B-AAAE-8F4AE5C253F7}"/>
              </a:ext>
            </a:extLst>
          </p:cNvPr>
          <p:cNvSpPr/>
          <p:nvPr/>
        </p:nvSpPr>
        <p:spPr>
          <a:xfrm>
            <a:off x="4949910" y="2031604"/>
            <a:ext cx="3299254" cy="510776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rgbClr val="FFFFFF"/>
                </a:solidFill>
                <a:latin typeface="Avenir" panose="02000503020000020003" pitchFamily="2" charset="0"/>
                <a:ea typeface="Arial"/>
                <a:cs typeface="Arial"/>
              </a:rPr>
              <a:t>Uns</a:t>
            </a: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" panose="02000503020000020003" pitchFamily="2" charset="0"/>
                <a:ea typeface="Arial"/>
                <a:cs typeface="Arial"/>
                <a:sym typeface="Arial"/>
              </a:rPr>
              <a:t>upervised Learning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7DBAEDB7-77B0-A54D-966B-231D08C6C6B4}"/>
              </a:ext>
            </a:extLst>
          </p:cNvPr>
          <p:cNvSpPr/>
          <p:nvPr/>
        </p:nvSpPr>
        <p:spPr>
          <a:xfrm>
            <a:off x="4909439" y="2881619"/>
            <a:ext cx="1690096" cy="726554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" panose="02000503020000020003" pitchFamily="2" charset="0"/>
                <a:ea typeface="Arial"/>
                <a:cs typeface="Arial"/>
                <a:sym typeface="Arial"/>
              </a:rPr>
              <a:t>Clustering</a:t>
            </a:r>
          </a:p>
        </p:txBody>
      </p: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77EE6D35-29BC-844F-89A8-33EB1D650934}"/>
              </a:ext>
            </a:extLst>
          </p:cNvPr>
          <p:cNvCxnSpPr>
            <a:stCxn id="6" idx="2"/>
            <a:endCxn id="8" idx="0"/>
          </p:cNvCxnSpPr>
          <p:nvPr/>
        </p:nvCxnSpPr>
        <p:spPr>
          <a:xfrm rot="16200000" flipH="1">
            <a:off x="5444559" y="876625"/>
            <a:ext cx="214457" cy="2095499"/>
          </a:xfrm>
          <a:prstGeom prst="bentConnector3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0CFB3EEF-B794-AB47-B87F-DB8D9FF53774}"/>
              </a:ext>
            </a:extLst>
          </p:cNvPr>
          <p:cNvCxnSpPr>
            <a:cxnSpLocks/>
            <a:stCxn id="8" idx="2"/>
            <a:endCxn id="11" idx="0"/>
          </p:cNvCxnSpPr>
          <p:nvPr/>
        </p:nvCxnSpPr>
        <p:spPr>
          <a:xfrm rot="5400000">
            <a:off x="6007393" y="2289474"/>
            <a:ext cx="339239" cy="845050"/>
          </a:xfrm>
          <a:prstGeom prst="bentConnector3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8" name="Rounded Rectangle 67">
            <a:extLst>
              <a:ext uri="{FF2B5EF4-FFF2-40B4-BE49-F238E27FC236}">
                <a16:creationId xmlns:a16="http://schemas.microsoft.com/office/drawing/2014/main" id="{6251B22D-B7AD-064C-8E57-F0CA63EDA814}"/>
              </a:ext>
            </a:extLst>
          </p:cNvPr>
          <p:cNvSpPr/>
          <p:nvPr/>
        </p:nvSpPr>
        <p:spPr>
          <a:xfrm>
            <a:off x="7004937" y="2881618"/>
            <a:ext cx="1690096" cy="726554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rmAutofit lnSpcReduction="10000"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" panose="02000503020000020003" pitchFamily="2" charset="0"/>
                <a:ea typeface="Arial"/>
                <a:cs typeface="Arial"/>
                <a:sym typeface="Arial"/>
              </a:rPr>
              <a:t>Dimension Reduction</a:t>
            </a:r>
          </a:p>
        </p:txBody>
      </p:sp>
      <p:cxnSp>
        <p:nvCxnSpPr>
          <p:cNvPr id="69" name="Elbow Connector 68">
            <a:extLst>
              <a:ext uri="{FF2B5EF4-FFF2-40B4-BE49-F238E27FC236}">
                <a16:creationId xmlns:a16="http://schemas.microsoft.com/office/drawing/2014/main" id="{46027FA9-9A6C-8E43-974D-636A7F125142}"/>
              </a:ext>
            </a:extLst>
          </p:cNvPr>
          <p:cNvCxnSpPr>
            <a:cxnSpLocks/>
            <a:stCxn id="8" idx="2"/>
            <a:endCxn id="68" idx="0"/>
          </p:cNvCxnSpPr>
          <p:nvPr/>
        </p:nvCxnSpPr>
        <p:spPr>
          <a:xfrm rot="16200000" flipH="1">
            <a:off x="7055142" y="2086775"/>
            <a:ext cx="339238" cy="1250448"/>
          </a:xfrm>
          <a:prstGeom prst="bentConnector3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1" name="Rounded Rectangle 70">
            <a:extLst>
              <a:ext uri="{FF2B5EF4-FFF2-40B4-BE49-F238E27FC236}">
                <a16:creationId xmlns:a16="http://schemas.microsoft.com/office/drawing/2014/main" id="{C869C880-FD70-054A-B486-0BF270EC45E6}"/>
              </a:ext>
            </a:extLst>
          </p:cNvPr>
          <p:cNvSpPr/>
          <p:nvPr/>
        </p:nvSpPr>
        <p:spPr>
          <a:xfrm>
            <a:off x="957852" y="2031603"/>
            <a:ext cx="3299254" cy="510776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" panose="02000503020000020003" pitchFamily="2" charset="0"/>
                <a:ea typeface="Arial"/>
                <a:cs typeface="Arial"/>
                <a:sym typeface="Arial"/>
              </a:rPr>
              <a:t>Supervised Learning</a:t>
            </a:r>
          </a:p>
        </p:txBody>
      </p:sp>
      <p:sp>
        <p:nvSpPr>
          <p:cNvPr id="72" name="Rounded Rectangle 71">
            <a:extLst>
              <a:ext uri="{FF2B5EF4-FFF2-40B4-BE49-F238E27FC236}">
                <a16:creationId xmlns:a16="http://schemas.microsoft.com/office/drawing/2014/main" id="{4F188FEB-ADFE-8C4E-98DB-974451F87ADF}"/>
              </a:ext>
            </a:extLst>
          </p:cNvPr>
          <p:cNvSpPr/>
          <p:nvPr/>
        </p:nvSpPr>
        <p:spPr>
          <a:xfrm>
            <a:off x="471512" y="2881618"/>
            <a:ext cx="1690096" cy="726554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" panose="02000503020000020003" pitchFamily="2" charset="0"/>
                <a:ea typeface="Arial"/>
                <a:cs typeface="Arial"/>
                <a:sym typeface="Arial"/>
              </a:rPr>
              <a:t>Regression</a:t>
            </a:r>
          </a:p>
        </p:txBody>
      </p:sp>
      <p:cxnSp>
        <p:nvCxnSpPr>
          <p:cNvPr id="73" name="Elbow Connector 72">
            <a:extLst>
              <a:ext uri="{FF2B5EF4-FFF2-40B4-BE49-F238E27FC236}">
                <a16:creationId xmlns:a16="http://schemas.microsoft.com/office/drawing/2014/main" id="{331CD79C-4C39-F841-A78F-1FCE202F1D54}"/>
              </a:ext>
            </a:extLst>
          </p:cNvPr>
          <p:cNvCxnSpPr>
            <a:cxnSpLocks/>
            <a:stCxn id="6" idx="2"/>
            <a:endCxn id="71" idx="0"/>
          </p:cNvCxnSpPr>
          <p:nvPr/>
        </p:nvCxnSpPr>
        <p:spPr>
          <a:xfrm rot="5400000">
            <a:off x="3448531" y="976096"/>
            <a:ext cx="214456" cy="1896559"/>
          </a:xfrm>
          <a:prstGeom prst="bentConnector3">
            <a:avLst>
              <a:gd name="adj1" fmla="val 50000"/>
            </a:avLst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4" name="Elbow Connector 73">
            <a:extLst>
              <a:ext uri="{FF2B5EF4-FFF2-40B4-BE49-F238E27FC236}">
                <a16:creationId xmlns:a16="http://schemas.microsoft.com/office/drawing/2014/main" id="{FB0F00E9-C817-E048-BD21-3B9793E17D7D}"/>
              </a:ext>
            </a:extLst>
          </p:cNvPr>
          <p:cNvCxnSpPr>
            <a:cxnSpLocks/>
            <a:stCxn id="71" idx="2"/>
            <a:endCxn id="72" idx="0"/>
          </p:cNvCxnSpPr>
          <p:nvPr/>
        </p:nvCxnSpPr>
        <p:spPr>
          <a:xfrm rot="5400000">
            <a:off x="1792401" y="2066539"/>
            <a:ext cx="339239" cy="1290919"/>
          </a:xfrm>
          <a:prstGeom prst="bentConnector3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C6852045-CEEC-2B4E-A75A-3AC3CAD21A30}"/>
              </a:ext>
            </a:extLst>
          </p:cNvPr>
          <p:cNvSpPr/>
          <p:nvPr/>
        </p:nvSpPr>
        <p:spPr>
          <a:xfrm>
            <a:off x="2567010" y="2881617"/>
            <a:ext cx="1690096" cy="726554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rm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" panose="02000503020000020003" pitchFamily="2" charset="0"/>
                <a:ea typeface="Arial"/>
                <a:cs typeface="Arial"/>
                <a:sym typeface="Arial"/>
              </a:rPr>
              <a:t>Classification</a:t>
            </a:r>
          </a:p>
        </p:txBody>
      </p:sp>
      <p:cxnSp>
        <p:nvCxnSpPr>
          <p:cNvPr id="76" name="Elbow Connector 75">
            <a:extLst>
              <a:ext uri="{FF2B5EF4-FFF2-40B4-BE49-F238E27FC236}">
                <a16:creationId xmlns:a16="http://schemas.microsoft.com/office/drawing/2014/main" id="{DA64C5EB-16A3-F94E-9845-7325C9D4BF9A}"/>
              </a:ext>
            </a:extLst>
          </p:cNvPr>
          <p:cNvCxnSpPr>
            <a:cxnSpLocks/>
            <a:stCxn id="71" idx="2"/>
            <a:endCxn id="75" idx="0"/>
          </p:cNvCxnSpPr>
          <p:nvPr/>
        </p:nvCxnSpPr>
        <p:spPr>
          <a:xfrm rot="16200000" flipH="1">
            <a:off x="2840149" y="2309708"/>
            <a:ext cx="339238" cy="804579"/>
          </a:xfrm>
          <a:prstGeom prst="bentConnector3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D602618A-659F-8C49-9EA6-F6D7EDB415AB}"/>
              </a:ext>
            </a:extLst>
          </p:cNvPr>
          <p:cNvSpPr txBox="1"/>
          <p:nvPr/>
        </p:nvSpPr>
        <p:spPr>
          <a:xfrm>
            <a:off x="471512" y="3707027"/>
            <a:ext cx="1690096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000" dirty="0">
                <a:solidFill>
                  <a:schemeClr val="bg1"/>
                </a:solidFill>
                <a:latin typeface="Avenir" panose="02000503020000020003" pitchFamily="2" charset="0"/>
                <a:cs typeface="Arial" panose="020B0604020202020204" pitchFamily="34" charset="0"/>
              </a:rPr>
              <a:t>Demand forecasting</a:t>
            </a:r>
          </a:p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1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venir" panose="02000503020000020003" pitchFamily="2" charset="0"/>
                <a:cs typeface="Arial" panose="020B0604020202020204" pitchFamily="34" charset="0"/>
                <a:sym typeface="Arial"/>
              </a:rPr>
              <a:t>Lifetime value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26C20453-5BEC-6C4E-BE14-ECCCB8A16DB4}"/>
              </a:ext>
            </a:extLst>
          </p:cNvPr>
          <p:cNvSpPr txBox="1"/>
          <p:nvPr/>
        </p:nvSpPr>
        <p:spPr>
          <a:xfrm>
            <a:off x="2567010" y="3707027"/>
            <a:ext cx="1690096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000" dirty="0">
                <a:solidFill>
                  <a:schemeClr val="bg1"/>
                </a:solidFill>
                <a:latin typeface="Avenir" panose="02000503020000020003" pitchFamily="2" charset="0"/>
                <a:cs typeface="Arial" panose="020B0604020202020204" pitchFamily="34" charset="0"/>
              </a:rPr>
              <a:t>Churn</a:t>
            </a:r>
          </a:p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1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venir" panose="02000503020000020003" pitchFamily="2" charset="0"/>
                <a:cs typeface="Arial" panose="020B0604020202020204" pitchFamily="34" charset="0"/>
                <a:sym typeface="Arial"/>
              </a:rPr>
              <a:t>Fraud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DA72B390-DE6B-444E-AA09-DB752CE8EB9E}"/>
              </a:ext>
            </a:extLst>
          </p:cNvPr>
          <p:cNvSpPr txBox="1"/>
          <p:nvPr/>
        </p:nvSpPr>
        <p:spPr>
          <a:xfrm>
            <a:off x="4949910" y="3707027"/>
            <a:ext cx="1690096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000" dirty="0">
                <a:solidFill>
                  <a:schemeClr val="bg1"/>
                </a:solidFill>
                <a:latin typeface="Avenir" panose="02000503020000020003" pitchFamily="2" charset="0"/>
                <a:cs typeface="Arial" panose="020B0604020202020204" pitchFamily="34" charset="0"/>
              </a:rPr>
              <a:t>Customer Segmentation</a:t>
            </a:r>
          </a:p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000" dirty="0">
                <a:solidFill>
                  <a:schemeClr val="bg1"/>
                </a:solidFill>
                <a:latin typeface="Avenir" panose="02000503020000020003" pitchFamily="2" charset="0"/>
                <a:cs typeface="Arial" panose="020B0604020202020204" pitchFamily="34" charset="0"/>
              </a:rPr>
              <a:t>Feature generation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CC94124F-1478-B24B-9F62-C7779226A3B1}"/>
              </a:ext>
            </a:extLst>
          </p:cNvPr>
          <p:cNvSpPr txBox="1"/>
          <p:nvPr/>
        </p:nvSpPr>
        <p:spPr>
          <a:xfrm>
            <a:off x="7004937" y="3707027"/>
            <a:ext cx="1690096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000" dirty="0">
                <a:solidFill>
                  <a:schemeClr val="bg1"/>
                </a:solidFill>
                <a:latin typeface="Avenir" panose="02000503020000020003" pitchFamily="2" charset="0"/>
                <a:cs typeface="Arial" panose="020B0604020202020204" pitchFamily="34" charset="0"/>
              </a:rPr>
              <a:t>Image Compression</a:t>
            </a:r>
          </a:p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000" dirty="0">
                <a:solidFill>
                  <a:schemeClr val="bg1"/>
                </a:solidFill>
                <a:latin typeface="Avenir" panose="02000503020000020003" pitchFamily="2" charset="0"/>
                <a:cs typeface="Arial" panose="020B0604020202020204" pitchFamily="34" charset="0"/>
              </a:rPr>
              <a:t>Feature generation</a:t>
            </a:r>
          </a:p>
        </p:txBody>
      </p:sp>
      <p:sp>
        <p:nvSpPr>
          <p:cNvPr id="19" name="Title 3">
            <a:extLst>
              <a:ext uri="{FF2B5EF4-FFF2-40B4-BE49-F238E27FC236}">
                <a16:creationId xmlns:a16="http://schemas.microsoft.com/office/drawing/2014/main" id="{92446E07-4381-CD4B-97D9-C48F196ED4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699" y="231665"/>
            <a:ext cx="8520602" cy="572701"/>
          </a:xfrm>
        </p:spPr>
        <p:txBody>
          <a:bodyPr>
            <a:normAutofit fontScale="90000"/>
          </a:bodyPr>
          <a:lstStyle/>
          <a:p>
            <a:r>
              <a:rPr lang="en-US" dirty="0"/>
              <a:t>Machine Learning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662557E-4901-4A48-A29A-19FAFB202F07}"/>
              </a:ext>
            </a:extLst>
          </p:cNvPr>
          <p:cNvSpPr/>
          <p:nvPr/>
        </p:nvSpPr>
        <p:spPr>
          <a:xfrm>
            <a:off x="6640005" y="3769618"/>
            <a:ext cx="2192296" cy="1234868"/>
          </a:xfrm>
          <a:prstGeom prst="rect">
            <a:avLst/>
          </a:prstGeom>
          <a:solidFill>
            <a:schemeClr val="tx1"/>
          </a:solidFill>
          <a:ln w="25400" cap="flat">
            <a:noFill/>
            <a:prstDash val="solid"/>
            <a:round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4DF055F-4026-A04A-86CC-FD97C711E6D6}"/>
              </a:ext>
            </a:extLst>
          </p:cNvPr>
          <p:cNvSpPr/>
          <p:nvPr/>
        </p:nvSpPr>
        <p:spPr>
          <a:xfrm>
            <a:off x="30709" y="1827509"/>
            <a:ext cx="4442254" cy="2748536"/>
          </a:xfrm>
          <a:prstGeom prst="rect">
            <a:avLst/>
          </a:prstGeom>
          <a:solidFill>
            <a:schemeClr val="tx1">
              <a:alpha val="72000"/>
            </a:schemeClr>
          </a:solidFill>
          <a:ln w="25400" cap="flat">
            <a:noFill/>
            <a:prstDash val="solid"/>
            <a:round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F85D28E-BB77-EF4B-BD3F-921643D488A6}"/>
              </a:ext>
            </a:extLst>
          </p:cNvPr>
          <p:cNvSpPr/>
          <p:nvPr/>
        </p:nvSpPr>
        <p:spPr>
          <a:xfrm>
            <a:off x="6680472" y="3657127"/>
            <a:ext cx="1971125" cy="1251605"/>
          </a:xfrm>
          <a:prstGeom prst="rect">
            <a:avLst/>
          </a:prstGeom>
          <a:solidFill>
            <a:schemeClr val="tx1"/>
          </a:solidFill>
          <a:ln w="25400" cap="flat">
            <a:noFill/>
            <a:prstDash val="solid"/>
            <a:round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12994684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C825185-F128-5344-A6D6-D5D090F18F87}"/>
              </a:ext>
            </a:extLst>
          </p:cNvPr>
          <p:cNvSpPr/>
          <p:nvPr/>
        </p:nvSpPr>
        <p:spPr>
          <a:xfrm>
            <a:off x="2854411" y="1238267"/>
            <a:ext cx="3299254" cy="578880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" panose="02000503020000020003" pitchFamily="2" charset="0"/>
                <a:ea typeface="Arial"/>
                <a:cs typeface="Arial"/>
                <a:sym typeface="Arial"/>
              </a:rPr>
              <a:t>Machine Learning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B1B3B6C3-B144-674B-AAAE-8F4AE5C253F7}"/>
              </a:ext>
            </a:extLst>
          </p:cNvPr>
          <p:cNvSpPr/>
          <p:nvPr/>
        </p:nvSpPr>
        <p:spPr>
          <a:xfrm>
            <a:off x="4949910" y="2031604"/>
            <a:ext cx="3299254" cy="510776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rgbClr val="FFFFFF"/>
                </a:solidFill>
                <a:latin typeface="Avenir" panose="02000503020000020003" pitchFamily="2" charset="0"/>
                <a:ea typeface="Arial"/>
                <a:cs typeface="Arial"/>
              </a:rPr>
              <a:t>Uns</a:t>
            </a: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" panose="02000503020000020003" pitchFamily="2" charset="0"/>
                <a:ea typeface="Arial"/>
                <a:cs typeface="Arial"/>
                <a:sym typeface="Arial"/>
              </a:rPr>
              <a:t>upervised Learning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7DBAEDB7-77B0-A54D-966B-231D08C6C6B4}"/>
              </a:ext>
            </a:extLst>
          </p:cNvPr>
          <p:cNvSpPr/>
          <p:nvPr/>
        </p:nvSpPr>
        <p:spPr>
          <a:xfrm>
            <a:off x="4909439" y="2881619"/>
            <a:ext cx="1690096" cy="726554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" panose="02000503020000020003" pitchFamily="2" charset="0"/>
                <a:ea typeface="Arial"/>
                <a:cs typeface="Arial"/>
                <a:sym typeface="Arial"/>
              </a:rPr>
              <a:t>Clustering</a:t>
            </a:r>
          </a:p>
        </p:txBody>
      </p: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77EE6D35-29BC-844F-89A8-33EB1D650934}"/>
              </a:ext>
            </a:extLst>
          </p:cNvPr>
          <p:cNvCxnSpPr>
            <a:stCxn id="6" idx="2"/>
            <a:endCxn id="8" idx="0"/>
          </p:cNvCxnSpPr>
          <p:nvPr/>
        </p:nvCxnSpPr>
        <p:spPr>
          <a:xfrm rot="16200000" flipH="1">
            <a:off x="5444559" y="876625"/>
            <a:ext cx="214457" cy="2095499"/>
          </a:xfrm>
          <a:prstGeom prst="bentConnector3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0CFB3EEF-B794-AB47-B87F-DB8D9FF53774}"/>
              </a:ext>
            </a:extLst>
          </p:cNvPr>
          <p:cNvCxnSpPr>
            <a:cxnSpLocks/>
            <a:stCxn id="8" idx="2"/>
            <a:endCxn id="11" idx="0"/>
          </p:cNvCxnSpPr>
          <p:nvPr/>
        </p:nvCxnSpPr>
        <p:spPr>
          <a:xfrm rot="5400000">
            <a:off x="6007393" y="2289474"/>
            <a:ext cx="339239" cy="845050"/>
          </a:xfrm>
          <a:prstGeom prst="bentConnector3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8" name="Rounded Rectangle 67">
            <a:extLst>
              <a:ext uri="{FF2B5EF4-FFF2-40B4-BE49-F238E27FC236}">
                <a16:creationId xmlns:a16="http://schemas.microsoft.com/office/drawing/2014/main" id="{6251B22D-B7AD-064C-8E57-F0CA63EDA814}"/>
              </a:ext>
            </a:extLst>
          </p:cNvPr>
          <p:cNvSpPr/>
          <p:nvPr/>
        </p:nvSpPr>
        <p:spPr>
          <a:xfrm>
            <a:off x="7004937" y="2881618"/>
            <a:ext cx="1690096" cy="726554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rmAutofit lnSpcReduction="10000"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" panose="02000503020000020003" pitchFamily="2" charset="0"/>
                <a:ea typeface="Arial"/>
                <a:cs typeface="Arial"/>
                <a:sym typeface="Arial"/>
              </a:rPr>
              <a:t>Dimension Reduction</a:t>
            </a:r>
          </a:p>
        </p:txBody>
      </p:sp>
      <p:cxnSp>
        <p:nvCxnSpPr>
          <p:cNvPr id="69" name="Elbow Connector 68">
            <a:extLst>
              <a:ext uri="{FF2B5EF4-FFF2-40B4-BE49-F238E27FC236}">
                <a16:creationId xmlns:a16="http://schemas.microsoft.com/office/drawing/2014/main" id="{46027FA9-9A6C-8E43-974D-636A7F125142}"/>
              </a:ext>
            </a:extLst>
          </p:cNvPr>
          <p:cNvCxnSpPr>
            <a:cxnSpLocks/>
            <a:stCxn id="8" idx="2"/>
            <a:endCxn id="68" idx="0"/>
          </p:cNvCxnSpPr>
          <p:nvPr/>
        </p:nvCxnSpPr>
        <p:spPr>
          <a:xfrm rot="16200000" flipH="1">
            <a:off x="7055142" y="2086775"/>
            <a:ext cx="339238" cy="1250448"/>
          </a:xfrm>
          <a:prstGeom prst="bentConnector3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1" name="Rounded Rectangle 70">
            <a:extLst>
              <a:ext uri="{FF2B5EF4-FFF2-40B4-BE49-F238E27FC236}">
                <a16:creationId xmlns:a16="http://schemas.microsoft.com/office/drawing/2014/main" id="{C869C880-FD70-054A-B486-0BF270EC45E6}"/>
              </a:ext>
            </a:extLst>
          </p:cNvPr>
          <p:cNvSpPr/>
          <p:nvPr/>
        </p:nvSpPr>
        <p:spPr>
          <a:xfrm>
            <a:off x="957852" y="2031603"/>
            <a:ext cx="3299254" cy="510776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" panose="02000503020000020003" pitchFamily="2" charset="0"/>
                <a:ea typeface="Arial"/>
                <a:cs typeface="Arial"/>
                <a:sym typeface="Arial"/>
              </a:rPr>
              <a:t>Supervised Learning</a:t>
            </a:r>
          </a:p>
        </p:txBody>
      </p:sp>
      <p:sp>
        <p:nvSpPr>
          <p:cNvPr id="72" name="Rounded Rectangle 71">
            <a:extLst>
              <a:ext uri="{FF2B5EF4-FFF2-40B4-BE49-F238E27FC236}">
                <a16:creationId xmlns:a16="http://schemas.microsoft.com/office/drawing/2014/main" id="{4F188FEB-ADFE-8C4E-98DB-974451F87ADF}"/>
              </a:ext>
            </a:extLst>
          </p:cNvPr>
          <p:cNvSpPr/>
          <p:nvPr/>
        </p:nvSpPr>
        <p:spPr>
          <a:xfrm>
            <a:off x="471512" y="2881618"/>
            <a:ext cx="1690096" cy="726554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" panose="02000503020000020003" pitchFamily="2" charset="0"/>
                <a:ea typeface="Arial"/>
                <a:cs typeface="Arial"/>
                <a:sym typeface="Arial"/>
              </a:rPr>
              <a:t>Regression</a:t>
            </a:r>
          </a:p>
        </p:txBody>
      </p:sp>
      <p:cxnSp>
        <p:nvCxnSpPr>
          <p:cNvPr id="73" name="Elbow Connector 72">
            <a:extLst>
              <a:ext uri="{FF2B5EF4-FFF2-40B4-BE49-F238E27FC236}">
                <a16:creationId xmlns:a16="http://schemas.microsoft.com/office/drawing/2014/main" id="{331CD79C-4C39-F841-A78F-1FCE202F1D54}"/>
              </a:ext>
            </a:extLst>
          </p:cNvPr>
          <p:cNvCxnSpPr>
            <a:cxnSpLocks/>
            <a:stCxn id="6" idx="2"/>
            <a:endCxn id="71" idx="0"/>
          </p:cNvCxnSpPr>
          <p:nvPr/>
        </p:nvCxnSpPr>
        <p:spPr>
          <a:xfrm rot="5400000">
            <a:off x="3448531" y="976096"/>
            <a:ext cx="214456" cy="1896559"/>
          </a:xfrm>
          <a:prstGeom prst="bentConnector3">
            <a:avLst>
              <a:gd name="adj1" fmla="val 50000"/>
            </a:avLst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4" name="Elbow Connector 73">
            <a:extLst>
              <a:ext uri="{FF2B5EF4-FFF2-40B4-BE49-F238E27FC236}">
                <a16:creationId xmlns:a16="http://schemas.microsoft.com/office/drawing/2014/main" id="{FB0F00E9-C817-E048-BD21-3B9793E17D7D}"/>
              </a:ext>
            </a:extLst>
          </p:cNvPr>
          <p:cNvCxnSpPr>
            <a:cxnSpLocks/>
            <a:stCxn id="71" idx="2"/>
            <a:endCxn id="72" idx="0"/>
          </p:cNvCxnSpPr>
          <p:nvPr/>
        </p:nvCxnSpPr>
        <p:spPr>
          <a:xfrm rot="5400000">
            <a:off x="1792401" y="2066539"/>
            <a:ext cx="339239" cy="1290919"/>
          </a:xfrm>
          <a:prstGeom prst="bentConnector3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C6852045-CEEC-2B4E-A75A-3AC3CAD21A30}"/>
              </a:ext>
            </a:extLst>
          </p:cNvPr>
          <p:cNvSpPr/>
          <p:nvPr/>
        </p:nvSpPr>
        <p:spPr>
          <a:xfrm>
            <a:off x="2567010" y="2881617"/>
            <a:ext cx="1690096" cy="726554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rm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" panose="02000503020000020003" pitchFamily="2" charset="0"/>
                <a:ea typeface="Arial"/>
                <a:cs typeface="Arial"/>
                <a:sym typeface="Arial"/>
              </a:rPr>
              <a:t>Classification</a:t>
            </a:r>
          </a:p>
        </p:txBody>
      </p:sp>
      <p:cxnSp>
        <p:nvCxnSpPr>
          <p:cNvPr id="76" name="Elbow Connector 75">
            <a:extLst>
              <a:ext uri="{FF2B5EF4-FFF2-40B4-BE49-F238E27FC236}">
                <a16:creationId xmlns:a16="http://schemas.microsoft.com/office/drawing/2014/main" id="{DA64C5EB-16A3-F94E-9845-7325C9D4BF9A}"/>
              </a:ext>
            </a:extLst>
          </p:cNvPr>
          <p:cNvCxnSpPr>
            <a:cxnSpLocks/>
            <a:stCxn id="71" idx="2"/>
            <a:endCxn id="75" idx="0"/>
          </p:cNvCxnSpPr>
          <p:nvPr/>
        </p:nvCxnSpPr>
        <p:spPr>
          <a:xfrm rot="16200000" flipH="1">
            <a:off x="2840149" y="2309708"/>
            <a:ext cx="339238" cy="804579"/>
          </a:xfrm>
          <a:prstGeom prst="bentConnector3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D602618A-659F-8C49-9EA6-F6D7EDB415AB}"/>
              </a:ext>
            </a:extLst>
          </p:cNvPr>
          <p:cNvSpPr txBox="1"/>
          <p:nvPr/>
        </p:nvSpPr>
        <p:spPr>
          <a:xfrm>
            <a:off x="471512" y="3707027"/>
            <a:ext cx="1690096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000" dirty="0">
                <a:solidFill>
                  <a:schemeClr val="bg1"/>
                </a:solidFill>
                <a:latin typeface="Avenir" panose="02000503020000020003" pitchFamily="2" charset="0"/>
                <a:cs typeface="Arial" panose="020B0604020202020204" pitchFamily="34" charset="0"/>
              </a:rPr>
              <a:t>Demand forecasting</a:t>
            </a:r>
          </a:p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1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venir" panose="02000503020000020003" pitchFamily="2" charset="0"/>
                <a:cs typeface="Arial" panose="020B0604020202020204" pitchFamily="34" charset="0"/>
                <a:sym typeface="Arial"/>
              </a:rPr>
              <a:t>Lifetime value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26C20453-5BEC-6C4E-BE14-ECCCB8A16DB4}"/>
              </a:ext>
            </a:extLst>
          </p:cNvPr>
          <p:cNvSpPr txBox="1"/>
          <p:nvPr/>
        </p:nvSpPr>
        <p:spPr>
          <a:xfrm>
            <a:off x="2567010" y="3707027"/>
            <a:ext cx="1690096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000" dirty="0">
                <a:solidFill>
                  <a:schemeClr val="bg1"/>
                </a:solidFill>
                <a:latin typeface="Avenir" panose="02000503020000020003" pitchFamily="2" charset="0"/>
                <a:cs typeface="Arial" panose="020B0604020202020204" pitchFamily="34" charset="0"/>
              </a:rPr>
              <a:t>Churn</a:t>
            </a:r>
          </a:p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1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venir" panose="02000503020000020003" pitchFamily="2" charset="0"/>
                <a:cs typeface="Arial" panose="020B0604020202020204" pitchFamily="34" charset="0"/>
                <a:sym typeface="Arial"/>
              </a:rPr>
              <a:t>Fraud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DA72B390-DE6B-444E-AA09-DB752CE8EB9E}"/>
              </a:ext>
            </a:extLst>
          </p:cNvPr>
          <p:cNvSpPr txBox="1"/>
          <p:nvPr/>
        </p:nvSpPr>
        <p:spPr>
          <a:xfrm>
            <a:off x="4949910" y="3707027"/>
            <a:ext cx="1690096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000" dirty="0">
                <a:solidFill>
                  <a:schemeClr val="bg1"/>
                </a:solidFill>
                <a:latin typeface="Avenir" panose="02000503020000020003" pitchFamily="2" charset="0"/>
                <a:cs typeface="Arial" panose="020B0604020202020204" pitchFamily="34" charset="0"/>
              </a:rPr>
              <a:t>Customer Segmentation</a:t>
            </a:r>
          </a:p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000" dirty="0">
                <a:solidFill>
                  <a:schemeClr val="bg1"/>
                </a:solidFill>
                <a:latin typeface="Avenir" panose="02000503020000020003" pitchFamily="2" charset="0"/>
                <a:cs typeface="Arial" panose="020B0604020202020204" pitchFamily="34" charset="0"/>
              </a:rPr>
              <a:t>Feature generation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CC94124F-1478-B24B-9F62-C7779226A3B1}"/>
              </a:ext>
            </a:extLst>
          </p:cNvPr>
          <p:cNvSpPr txBox="1"/>
          <p:nvPr/>
        </p:nvSpPr>
        <p:spPr>
          <a:xfrm>
            <a:off x="7004937" y="3707027"/>
            <a:ext cx="1690096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000" dirty="0">
                <a:solidFill>
                  <a:schemeClr val="bg1"/>
                </a:solidFill>
                <a:latin typeface="Avenir" panose="02000503020000020003" pitchFamily="2" charset="0"/>
                <a:cs typeface="Arial" panose="020B0604020202020204" pitchFamily="34" charset="0"/>
              </a:rPr>
              <a:t>Image Compression</a:t>
            </a:r>
          </a:p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000" dirty="0">
                <a:solidFill>
                  <a:schemeClr val="bg1"/>
                </a:solidFill>
                <a:latin typeface="Avenir" panose="02000503020000020003" pitchFamily="2" charset="0"/>
                <a:cs typeface="Arial" panose="020B0604020202020204" pitchFamily="34" charset="0"/>
              </a:rPr>
              <a:t>Feature generation</a:t>
            </a:r>
          </a:p>
        </p:txBody>
      </p:sp>
      <p:sp>
        <p:nvSpPr>
          <p:cNvPr id="19" name="Title 3">
            <a:extLst>
              <a:ext uri="{FF2B5EF4-FFF2-40B4-BE49-F238E27FC236}">
                <a16:creationId xmlns:a16="http://schemas.microsoft.com/office/drawing/2014/main" id="{92446E07-4381-CD4B-97D9-C48F196ED4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699" y="231665"/>
            <a:ext cx="8520602" cy="572701"/>
          </a:xfrm>
        </p:spPr>
        <p:txBody>
          <a:bodyPr>
            <a:normAutofit fontScale="90000"/>
          </a:bodyPr>
          <a:lstStyle/>
          <a:p>
            <a:r>
              <a:rPr lang="en-US" dirty="0"/>
              <a:t>Machine Learning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4DF055F-4026-A04A-86CC-FD97C711E6D6}"/>
              </a:ext>
            </a:extLst>
          </p:cNvPr>
          <p:cNvSpPr/>
          <p:nvPr/>
        </p:nvSpPr>
        <p:spPr>
          <a:xfrm>
            <a:off x="30709" y="1827509"/>
            <a:ext cx="4442254" cy="2748536"/>
          </a:xfrm>
          <a:prstGeom prst="rect">
            <a:avLst/>
          </a:prstGeom>
          <a:solidFill>
            <a:schemeClr val="tx1">
              <a:alpha val="72000"/>
            </a:schemeClr>
          </a:solidFill>
          <a:ln w="25400" cap="flat">
            <a:noFill/>
            <a:prstDash val="solid"/>
            <a:round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2340832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C825185-F128-5344-A6D6-D5D090F18F87}"/>
              </a:ext>
            </a:extLst>
          </p:cNvPr>
          <p:cNvSpPr/>
          <p:nvPr/>
        </p:nvSpPr>
        <p:spPr>
          <a:xfrm>
            <a:off x="2854411" y="1238267"/>
            <a:ext cx="3299254" cy="578880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" panose="02000503020000020003" pitchFamily="2" charset="0"/>
                <a:ea typeface="Arial"/>
                <a:cs typeface="Arial"/>
                <a:sym typeface="Arial"/>
              </a:rPr>
              <a:t>Machine Learning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B1B3B6C3-B144-674B-AAAE-8F4AE5C253F7}"/>
              </a:ext>
            </a:extLst>
          </p:cNvPr>
          <p:cNvSpPr/>
          <p:nvPr/>
        </p:nvSpPr>
        <p:spPr>
          <a:xfrm>
            <a:off x="4949910" y="2031604"/>
            <a:ext cx="3299254" cy="510776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rgbClr val="FFFFFF"/>
                </a:solidFill>
                <a:latin typeface="Avenir" panose="02000503020000020003" pitchFamily="2" charset="0"/>
                <a:ea typeface="Arial"/>
                <a:cs typeface="Arial"/>
              </a:rPr>
              <a:t>Uns</a:t>
            </a: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" panose="02000503020000020003" pitchFamily="2" charset="0"/>
                <a:ea typeface="Arial"/>
                <a:cs typeface="Arial"/>
                <a:sym typeface="Arial"/>
              </a:rPr>
              <a:t>upervised Learning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7DBAEDB7-77B0-A54D-966B-231D08C6C6B4}"/>
              </a:ext>
            </a:extLst>
          </p:cNvPr>
          <p:cNvSpPr/>
          <p:nvPr/>
        </p:nvSpPr>
        <p:spPr>
          <a:xfrm>
            <a:off x="4909439" y="2881619"/>
            <a:ext cx="1690096" cy="726554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" panose="02000503020000020003" pitchFamily="2" charset="0"/>
                <a:ea typeface="Arial"/>
                <a:cs typeface="Arial"/>
                <a:sym typeface="Arial"/>
              </a:rPr>
              <a:t>Clustering</a:t>
            </a:r>
          </a:p>
        </p:txBody>
      </p: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77EE6D35-29BC-844F-89A8-33EB1D650934}"/>
              </a:ext>
            </a:extLst>
          </p:cNvPr>
          <p:cNvCxnSpPr>
            <a:stCxn id="6" idx="2"/>
            <a:endCxn id="8" idx="0"/>
          </p:cNvCxnSpPr>
          <p:nvPr/>
        </p:nvCxnSpPr>
        <p:spPr>
          <a:xfrm rot="16200000" flipH="1">
            <a:off x="5444559" y="876625"/>
            <a:ext cx="214457" cy="2095499"/>
          </a:xfrm>
          <a:prstGeom prst="bentConnector3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0CFB3EEF-B794-AB47-B87F-DB8D9FF53774}"/>
              </a:ext>
            </a:extLst>
          </p:cNvPr>
          <p:cNvCxnSpPr>
            <a:cxnSpLocks/>
            <a:stCxn id="8" idx="2"/>
            <a:endCxn id="11" idx="0"/>
          </p:cNvCxnSpPr>
          <p:nvPr/>
        </p:nvCxnSpPr>
        <p:spPr>
          <a:xfrm rot="5400000">
            <a:off x="6007393" y="2289474"/>
            <a:ext cx="339239" cy="845050"/>
          </a:xfrm>
          <a:prstGeom prst="bentConnector3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8" name="Rounded Rectangle 67">
            <a:extLst>
              <a:ext uri="{FF2B5EF4-FFF2-40B4-BE49-F238E27FC236}">
                <a16:creationId xmlns:a16="http://schemas.microsoft.com/office/drawing/2014/main" id="{6251B22D-B7AD-064C-8E57-F0CA63EDA814}"/>
              </a:ext>
            </a:extLst>
          </p:cNvPr>
          <p:cNvSpPr/>
          <p:nvPr/>
        </p:nvSpPr>
        <p:spPr>
          <a:xfrm>
            <a:off x="7004937" y="2881618"/>
            <a:ext cx="1690096" cy="726554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rmAutofit lnSpcReduction="10000"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" panose="02000503020000020003" pitchFamily="2" charset="0"/>
                <a:ea typeface="Arial"/>
                <a:cs typeface="Arial"/>
                <a:sym typeface="Arial"/>
              </a:rPr>
              <a:t>Dimension Reduction</a:t>
            </a:r>
          </a:p>
        </p:txBody>
      </p:sp>
      <p:cxnSp>
        <p:nvCxnSpPr>
          <p:cNvPr id="69" name="Elbow Connector 68">
            <a:extLst>
              <a:ext uri="{FF2B5EF4-FFF2-40B4-BE49-F238E27FC236}">
                <a16:creationId xmlns:a16="http://schemas.microsoft.com/office/drawing/2014/main" id="{46027FA9-9A6C-8E43-974D-636A7F125142}"/>
              </a:ext>
            </a:extLst>
          </p:cNvPr>
          <p:cNvCxnSpPr>
            <a:cxnSpLocks/>
            <a:stCxn id="8" idx="2"/>
            <a:endCxn id="68" idx="0"/>
          </p:cNvCxnSpPr>
          <p:nvPr/>
        </p:nvCxnSpPr>
        <p:spPr>
          <a:xfrm rot="16200000" flipH="1">
            <a:off x="7055142" y="2086775"/>
            <a:ext cx="339238" cy="1250448"/>
          </a:xfrm>
          <a:prstGeom prst="bentConnector3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1" name="Rounded Rectangle 70">
            <a:extLst>
              <a:ext uri="{FF2B5EF4-FFF2-40B4-BE49-F238E27FC236}">
                <a16:creationId xmlns:a16="http://schemas.microsoft.com/office/drawing/2014/main" id="{C869C880-FD70-054A-B486-0BF270EC45E6}"/>
              </a:ext>
            </a:extLst>
          </p:cNvPr>
          <p:cNvSpPr/>
          <p:nvPr/>
        </p:nvSpPr>
        <p:spPr>
          <a:xfrm>
            <a:off x="957852" y="2031603"/>
            <a:ext cx="3299254" cy="510776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" panose="02000503020000020003" pitchFamily="2" charset="0"/>
                <a:ea typeface="Arial"/>
                <a:cs typeface="Arial"/>
                <a:sym typeface="Arial"/>
              </a:rPr>
              <a:t>Supervised Learning</a:t>
            </a:r>
          </a:p>
        </p:txBody>
      </p:sp>
      <p:sp>
        <p:nvSpPr>
          <p:cNvPr id="72" name="Rounded Rectangle 71">
            <a:extLst>
              <a:ext uri="{FF2B5EF4-FFF2-40B4-BE49-F238E27FC236}">
                <a16:creationId xmlns:a16="http://schemas.microsoft.com/office/drawing/2014/main" id="{4F188FEB-ADFE-8C4E-98DB-974451F87ADF}"/>
              </a:ext>
            </a:extLst>
          </p:cNvPr>
          <p:cNvSpPr/>
          <p:nvPr/>
        </p:nvSpPr>
        <p:spPr>
          <a:xfrm>
            <a:off x="471512" y="2881618"/>
            <a:ext cx="1690096" cy="726554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" panose="02000503020000020003" pitchFamily="2" charset="0"/>
                <a:ea typeface="Arial"/>
                <a:cs typeface="Arial"/>
                <a:sym typeface="Arial"/>
              </a:rPr>
              <a:t>Regression</a:t>
            </a:r>
          </a:p>
        </p:txBody>
      </p:sp>
      <p:cxnSp>
        <p:nvCxnSpPr>
          <p:cNvPr id="73" name="Elbow Connector 72">
            <a:extLst>
              <a:ext uri="{FF2B5EF4-FFF2-40B4-BE49-F238E27FC236}">
                <a16:creationId xmlns:a16="http://schemas.microsoft.com/office/drawing/2014/main" id="{331CD79C-4C39-F841-A78F-1FCE202F1D54}"/>
              </a:ext>
            </a:extLst>
          </p:cNvPr>
          <p:cNvCxnSpPr>
            <a:cxnSpLocks/>
            <a:stCxn id="6" idx="2"/>
            <a:endCxn id="71" idx="0"/>
          </p:cNvCxnSpPr>
          <p:nvPr/>
        </p:nvCxnSpPr>
        <p:spPr>
          <a:xfrm rot="5400000">
            <a:off x="3448531" y="976096"/>
            <a:ext cx="214456" cy="1896559"/>
          </a:xfrm>
          <a:prstGeom prst="bentConnector3">
            <a:avLst>
              <a:gd name="adj1" fmla="val 50000"/>
            </a:avLst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4" name="Elbow Connector 73">
            <a:extLst>
              <a:ext uri="{FF2B5EF4-FFF2-40B4-BE49-F238E27FC236}">
                <a16:creationId xmlns:a16="http://schemas.microsoft.com/office/drawing/2014/main" id="{FB0F00E9-C817-E048-BD21-3B9793E17D7D}"/>
              </a:ext>
            </a:extLst>
          </p:cNvPr>
          <p:cNvCxnSpPr>
            <a:cxnSpLocks/>
            <a:stCxn id="71" idx="2"/>
            <a:endCxn id="72" idx="0"/>
          </p:cNvCxnSpPr>
          <p:nvPr/>
        </p:nvCxnSpPr>
        <p:spPr>
          <a:xfrm rot="5400000">
            <a:off x="1792401" y="2066539"/>
            <a:ext cx="339239" cy="1290919"/>
          </a:xfrm>
          <a:prstGeom prst="bentConnector3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C6852045-CEEC-2B4E-A75A-3AC3CAD21A30}"/>
              </a:ext>
            </a:extLst>
          </p:cNvPr>
          <p:cNvSpPr/>
          <p:nvPr/>
        </p:nvSpPr>
        <p:spPr>
          <a:xfrm>
            <a:off x="2567010" y="2881617"/>
            <a:ext cx="1690096" cy="726554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rm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" panose="02000503020000020003" pitchFamily="2" charset="0"/>
                <a:ea typeface="Arial"/>
                <a:cs typeface="Arial"/>
                <a:sym typeface="Arial"/>
              </a:rPr>
              <a:t>Classification</a:t>
            </a:r>
          </a:p>
        </p:txBody>
      </p:sp>
      <p:cxnSp>
        <p:nvCxnSpPr>
          <p:cNvPr id="76" name="Elbow Connector 75">
            <a:extLst>
              <a:ext uri="{FF2B5EF4-FFF2-40B4-BE49-F238E27FC236}">
                <a16:creationId xmlns:a16="http://schemas.microsoft.com/office/drawing/2014/main" id="{DA64C5EB-16A3-F94E-9845-7325C9D4BF9A}"/>
              </a:ext>
            </a:extLst>
          </p:cNvPr>
          <p:cNvCxnSpPr>
            <a:cxnSpLocks/>
            <a:stCxn id="71" idx="2"/>
            <a:endCxn id="75" idx="0"/>
          </p:cNvCxnSpPr>
          <p:nvPr/>
        </p:nvCxnSpPr>
        <p:spPr>
          <a:xfrm rot="16200000" flipH="1">
            <a:off x="2840149" y="2309708"/>
            <a:ext cx="339238" cy="804579"/>
          </a:xfrm>
          <a:prstGeom prst="bentConnector3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D602618A-659F-8C49-9EA6-F6D7EDB415AB}"/>
              </a:ext>
            </a:extLst>
          </p:cNvPr>
          <p:cNvSpPr txBox="1"/>
          <p:nvPr/>
        </p:nvSpPr>
        <p:spPr>
          <a:xfrm>
            <a:off x="471512" y="3707027"/>
            <a:ext cx="1690096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000" dirty="0">
                <a:solidFill>
                  <a:schemeClr val="bg1"/>
                </a:solidFill>
                <a:latin typeface="Avenir" panose="02000503020000020003" pitchFamily="2" charset="0"/>
                <a:cs typeface="Arial" panose="020B0604020202020204" pitchFamily="34" charset="0"/>
              </a:rPr>
              <a:t>Demand forecasting</a:t>
            </a:r>
          </a:p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1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venir" panose="02000503020000020003" pitchFamily="2" charset="0"/>
                <a:cs typeface="Arial" panose="020B0604020202020204" pitchFamily="34" charset="0"/>
                <a:sym typeface="Arial"/>
              </a:rPr>
              <a:t>Lifetime value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26C20453-5BEC-6C4E-BE14-ECCCB8A16DB4}"/>
              </a:ext>
            </a:extLst>
          </p:cNvPr>
          <p:cNvSpPr txBox="1"/>
          <p:nvPr/>
        </p:nvSpPr>
        <p:spPr>
          <a:xfrm>
            <a:off x="2567010" y="3707027"/>
            <a:ext cx="1690096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000" dirty="0">
                <a:solidFill>
                  <a:schemeClr val="bg1"/>
                </a:solidFill>
                <a:latin typeface="Avenir" panose="02000503020000020003" pitchFamily="2" charset="0"/>
                <a:cs typeface="Arial" panose="020B0604020202020204" pitchFamily="34" charset="0"/>
              </a:rPr>
              <a:t>Churn</a:t>
            </a:r>
          </a:p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1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venir" panose="02000503020000020003" pitchFamily="2" charset="0"/>
                <a:cs typeface="Arial" panose="020B0604020202020204" pitchFamily="34" charset="0"/>
                <a:sym typeface="Arial"/>
              </a:rPr>
              <a:t>Fraud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DA72B390-DE6B-444E-AA09-DB752CE8EB9E}"/>
              </a:ext>
            </a:extLst>
          </p:cNvPr>
          <p:cNvSpPr txBox="1"/>
          <p:nvPr/>
        </p:nvSpPr>
        <p:spPr>
          <a:xfrm>
            <a:off x="4949910" y="3707027"/>
            <a:ext cx="1690096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000" dirty="0">
                <a:solidFill>
                  <a:schemeClr val="bg1"/>
                </a:solidFill>
                <a:latin typeface="Avenir" panose="02000503020000020003" pitchFamily="2" charset="0"/>
                <a:cs typeface="Arial" panose="020B0604020202020204" pitchFamily="34" charset="0"/>
              </a:rPr>
              <a:t>Customer Segmentation</a:t>
            </a:r>
          </a:p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000" dirty="0">
                <a:solidFill>
                  <a:schemeClr val="bg1"/>
                </a:solidFill>
                <a:latin typeface="Avenir" panose="02000503020000020003" pitchFamily="2" charset="0"/>
                <a:cs typeface="Arial" panose="020B0604020202020204" pitchFamily="34" charset="0"/>
              </a:rPr>
              <a:t>Feature generation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CC94124F-1478-B24B-9F62-C7779226A3B1}"/>
              </a:ext>
            </a:extLst>
          </p:cNvPr>
          <p:cNvSpPr txBox="1"/>
          <p:nvPr/>
        </p:nvSpPr>
        <p:spPr>
          <a:xfrm>
            <a:off x="7004937" y="3707027"/>
            <a:ext cx="1690096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000" dirty="0">
                <a:solidFill>
                  <a:schemeClr val="bg1"/>
                </a:solidFill>
                <a:latin typeface="Avenir" panose="02000503020000020003" pitchFamily="2" charset="0"/>
                <a:cs typeface="Arial" panose="020B0604020202020204" pitchFamily="34" charset="0"/>
              </a:rPr>
              <a:t>Image Compression</a:t>
            </a:r>
          </a:p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000" dirty="0">
                <a:solidFill>
                  <a:schemeClr val="bg1"/>
                </a:solidFill>
                <a:latin typeface="Avenir" panose="02000503020000020003" pitchFamily="2" charset="0"/>
                <a:cs typeface="Arial" panose="020B0604020202020204" pitchFamily="34" charset="0"/>
              </a:rPr>
              <a:t>Feature generation</a:t>
            </a:r>
          </a:p>
        </p:txBody>
      </p:sp>
      <p:sp>
        <p:nvSpPr>
          <p:cNvPr id="19" name="Title 3">
            <a:extLst>
              <a:ext uri="{FF2B5EF4-FFF2-40B4-BE49-F238E27FC236}">
                <a16:creationId xmlns:a16="http://schemas.microsoft.com/office/drawing/2014/main" id="{92446E07-4381-CD4B-97D9-C48F196ED4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699" y="231665"/>
            <a:ext cx="8520602" cy="572701"/>
          </a:xfrm>
        </p:spPr>
        <p:txBody>
          <a:bodyPr>
            <a:normAutofit fontScale="90000"/>
          </a:bodyPr>
          <a:lstStyle/>
          <a:p>
            <a:r>
              <a:rPr lang="en-US" dirty="0"/>
              <a:t>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1623684626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0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A Brief History of Data Science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Basics of Data Science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Analytics and Statistics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Statistics and Machine Learning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Machine Learning and Artificial Intelligence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Special Topics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Course Structure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81ED735-D060-3640-84C8-FAC22C3D9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Agenda</a:t>
            </a:r>
          </a:p>
        </p:txBody>
      </p:sp>
      <p:pic>
        <p:nvPicPr>
          <p:cNvPr id="192" name="Shape 106" descr="Shape 106"/>
          <p:cNvPicPr>
            <a:picLocks noChangeAspect="1"/>
          </p:cNvPicPr>
          <p:nvPr/>
        </p:nvPicPr>
        <p:blipFill>
          <a:blip r:embed="rId3" cstate="screen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12774" y="290199"/>
            <a:ext cx="326425" cy="38500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078566552"/>
      </p:ext>
    </p:extLst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C5F62-95F9-9746-90AF-7A1CE30858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SPECIAL TOPICS</a:t>
            </a:r>
          </a:p>
        </p:txBody>
      </p:sp>
    </p:spTree>
    <p:extLst>
      <p:ext uri="{BB962C8B-B14F-4D97-AF65-F5344CB8AC3E}">
        <p14:creationId xmlns:p14="http://schemas.microsoft.com/office/powerpoint/2010/main" val="3685688948"/>
      </p:ext>
    </p:extLst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3764B7E-3C50-B040-A27D-C9FB0D8B1E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699" y="1152475"/>
            <a:ext cx="5399290" cy="3416400"/>
          </a:xfrm>
        </p:spPr>
        <p:txBody>
          <a:bodyPr/>
          <a:lstStyle/>
          <a:p>
            <a:r>
              <a:rPr lang="en-US" b="1" dirty="0"/>
              <a:t>A/B Testing</a:t>
            </a:r>
            <a:r>
              <a:rPr lang="en-US" dirty="0"/>
              <a:t>: running an “experiment” to test two (or more) alternatives against each other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Common in marketing and online sales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Everyday application: button color testing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D52D0D4-079C-ED4C-A31E-50D23E0D1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Special Topics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51FF00-C6EA-474B-9F33-4F57997228D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67054" y="1338705"/>
            <a:ext cx="2583519" cy="2064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417781"/>
      </p:ext>
    </p:extLst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3764B7E-3C50-B040-A27D-C9FB0D8B1E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698" y="1152475"/>
            <a:ext cx="7292259" cy="3416400"/>
          </a:xfrm>
        </p:spPr>
        <p:txBody>
          <a:bodyPr/>
          <a:lstStyle/>
          <a:p>
            <a:r>
              <a:rPr lang="en-US" b="1" dirty="0"/>
              <a:t>NLP</a:t>
            </a:r>
            <a:r>
              <a:rPr lang="en-US" dirty="0"/>
              <a:t> (Natural Language Processing): analysis of human language by computers; machine learning and AI applied to text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Methods: sentiment analysis, topic modelling</a:t>
            </a:r>
            <a:r>
              <a:rPr lang="en-US"/>
              <a:t>, etc.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Everyday application: autocomplete,		               chatbot, hiring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D52D0D4-079C-ED4C-A31E-50D23E0D1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Special Topics</a:t>
            </a:r>
          </a:p>
        </p:txBody>
      </p:sp>
      <p:pic>
        <p:nvPicPr>
          <p:cNvPr id="5" name="Picture 4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8DD51A63-EBD4-3B4B-AF9F-AE877EF1FBA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16870" y="2689585"/>
            <a:ext cx="4115431" cy="2023670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4034026018"/>
      </p:ext>
    </p:extLst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3764B7E-3C50-B040-A27D-C9FB0D8B1E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Time Series Analysis</a:t>
            </a:r>
            <a:r>
              <a:rPr lang="en-US" dirty="0"/>
              <a:t>: applying statistical and machine learning techniques to find patterns in and predict with time-indexed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Common in financial markets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Everyday application: demand forecasting			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D52D0D4-079C-ED4C-A31E-50D23E0D1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Special Topics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C90417-63B7-6445-99AB-C02CAF1CF9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9937" y="2351490"/>
            <a:ext cx="3522364" cy="2339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198163"/>
      </p:ext>
    </p:extLst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3764B7E-3C50-B040-A27D-C9FB0D8B1E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699" y="1152475"/>
            <a:ext cx="7917901" cy="3416400"/>
          </a:xfrm>
        </p:spPr>
        <p:txBody>
          <a:bodyPr/>
          <a:lstStyle/>
          <a:p>
            <a:r>
              <a:rPr lang="en-US" b="1" dirty="0"/>
              <a:t>Neural Network</a:t>
            </a:r>
            <a:r>
              <a:rPr lang="en-US" dirty="0"/>
              <a:t>: a type of machine learning vaguely inspired by the workings of neurons in a brain; composed of an input layer, output layer, and “hidden” layers</a:t>
            </a:r>
          </a:p>
          <a:p>
            <a:r>
              <a:rPr lang="en-US" b="1" dirty="0"/>
              <a:t>Deep Learning</a:t>
            </a:r>
            <a:r>
              <a:rPr lang="en-US" dirty="0"/>
              <a:t>: a type of neural net with many hidden layers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Common in image recognition, NLP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Everyday application: speech recognition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D52D0D4-079C-ED4C-A31E-50D23E0D1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Special Topics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99AB68-6211-2841-9FF3-7A02FBA6C65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61811" y="2807367"/>
            <a:ext cx="3251200" cy="1930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515414"/>
      </p:ext>
    </p:extLst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3764B7E-3C50-B040-A27D-C9FB0D8B1E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699" y="1152475"/>
            <a:ext cx="4998238" cy="3416400"/>
          </a:xfrm>
        </p:spPr>
        <p:txBody>
          <a:bodyPr/>
          <a:lstStyle/>
          <a:p>
            <a:r>
              <a:rPr lang="en-US" b="1" dirty="0"/>
              <a:t>Computer Vision</a:t>
            </a:r>
            <a:r>
              <a:rPr lang="en-US" dirty="0"/>
              <a:t>: a field of study on how computers can gain information about an environment through images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Machine learning and neural networks are often applied for image recognition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Everyday application: goofy video filters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D52D0D4-079C-ED4C-A31E-50D23E0D1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Special Topics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43E33A-D6E1-C045-9CE1-97EDCA31696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41433" y="1364968"/>
            <a:ext cx="1828800" cy="3203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349910"/>
      </p:ext>
    </p:extLst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3764B7E-3C50-B040-A27D-C9FB0D8B1E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699" y="1152475"/>
            <a:ext cx="8520602" cy="3416400"/>
          </a:xfrm>
        </p:spPr>
        <p:txBody>
          <a:bodyPr/>
          <a:lstStyle/>
          <a:p>
            <a:r>
              <a:rPr lang="en-US" b="1" dirty="0"/>
              <a:t>Bayesian Statistics</a:t>
            </a:r>
            <a:r>
              <a:rPr lang="en-US" dirty="0"/>
              <a:t>: a theory in statistics which takes the approach that probability expresses a “degree of belief”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Results in different assumptions					           and underlying math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Machine learning methods						 include naïve Bayes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D52D0D4-079C-ED4C-A31E-50D23E0D1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Special Topics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38E435-8E4C-0347-ADC4-6B54A64228F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63471" y="2026343"/>
            <a:ext cx="3968830" cy="2542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659654"/>
      </p:ext>
    </p:extLst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6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ctr"/>
          <a:lstStyle>
            <a:lvl1pPr algn="ctr">
              <a:defRPr sz="6000" b="1"/>
            </a:lvl1pPr>
          </a:lstStyle>
          <a:p>
            <a:r>
              <a:rPr lang="en-US" dirty="0"/>
              <a:t>Course Structure</a:t>
            </a:r>
            <a:endParaRPr dirty="0"/>
          </a:p>
        </p:txBody>
      </p:sp>
      <p:pic>
        <p:nvPicPr>
          <p:cNvPr id="180" name="Shape 66" descr="Shape 6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0962" y="4072649"/>
            <a:ext cx="802076" cy="16122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30724164"/>
      </p:ext>
    </p:extLst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87"/>
          <p:cNvSpPr/>
          <p:nvPr/>
        </p:nvSpPr>
        <p:spPr>
          <a:xfrm>
            <a:off x="0" y="0"/>
            <a:ext cx="9144000" cy="965400"/>
          </a:xfrm>
          <a:prstGeom prst="rect">
            <a:avLst/>
          </a:prstGeom>
          <a:solidFill>
            <a:srgbClr val="EF3969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28" name="Shape 89"/>
          <p:cNvSpPr txBox="1">
            <a:spLocks noGrp="1"/>
          </p:cNvSpPr>
          <p:nvPr>
            <p:ph type="body" idx="1"/>
          </p:nvPr>
        </p:nvSpPr>
        <p:spPr>
          <a:xfrm>
            <a:off x="311699" y="1152474"/>
            <a:ext cx="8975736" cy="4235313"/>
          </a:xfrm>
          <a:prstGeom prst="rect">
            <a:avLst/>
          </a:prstGeom>
        </p:spPr>
        <p:txBody>
          <a:bodyPr/>
          <a:lstStyle>
            <a:lvl1pPr marL="457200" indent="-381000">
              <a:lnSpc>
                <a:spcPct val="130000"/>
              </a:lnSpc>
              <a:spcBef>
                <a:spcPts val="0"/>
              </a:spcBef>
              <a:buClr>
                <a:srgbClr val="434343"/>
              </a:buClr>
              <a:buSzPct val="100000"/>
              <a:buFont typeface="Helvetica"/>
              <a:buChar char="●"/>
              <a:defRPr sz="24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>
              <a:defRPr>
                <a:latin typeface="Avenir Book"/>
                <a:ea typeface="Avenir Book"/>
                <a:cs typeface="Avenir Book"/>
                <a:sym typeface="Avenir Book"/>
              </a:defRPr>
            </a:pPr>
            <a:r>
              <a:rPr lang="en-GB" sz="2300" b="1" dirty="0">
                <a:sym typeface="Avenir Book"/>
              </a:rPr>
              <a:t>Module 1: Basic Python &amp; Math (weeks 1 and 2)</a:t>
            </a:r>
          </a:p>
          <a:p>
            <a:pPr>
              <a:defRPr>
                <a:latin typeface="Avenir Book"/>
                <a:ea typeface="Avenir Book"/>
                <a:cs typeface="Avenir Book"/>
                <a:sym typeface="Avenir Book"/>
              </a:defRPr>
            </a:pPr>
            <a:r>
              <a:rPr lang="en-GB" sz="2300" b="1" dirty="0">
                <a:sym typeface="Avenir Book"/>
              </a:rPr>
              <a:t>Module 2: Exploratory Data Analysis (weeks 3 and 4)</a:t>
            </a:r>
          </a:p>
          <a:p>
            <a:pPr>
              <a:defRPr>
                <a:latin typeface="Avenir Book"/>
                <a:ea typeface="Avenir Book"/>
                <a:cs typeface="Avenir Book"/>
                <a:sym typeface="Avenir Book"/>
              </a:defRPr>
            </a:pPr>
            <a:r>
              <a:rPr lang="en-GB" sz="2300" b="1" dirty="0">
                <a:sym typeface="Avenir Book"/>
              </a:rPr>
              <a:t>Module 3: Regression (weeks 5 and 6)</a:t>
            </a:r>
          </a:p>
          <a:p>
            <a:pPr>
              <a:defRPr>
                <a:latin typeface="Avenir Book"/>
                <a:ea typeface="Avenir Book"/>
                <a:cs typeface="Avenir Book"/>
                <a:sym typeface="Avenir Book"/>
              </a:defRPr>
            </a:pPr>
            <a:r>
              <a:rPr lang="en-GB" sz="2300" b="1" dirty="0">
                <a:sym typeface="Avenir Book"/>
              </a:rPr>
              <a:t>Module 4: Classification (weeks 7 and 8)</a:t>
            </a:r>
          </a:p>
          <a:p>
            <a:pPr>
              <a:defRPr>
                <a:latin typeface="Avenir Book"/>
                <a:ea typeface="Avenir Book"/>
                <a:cs typeface="Avenir Book"/>
                <a:sym typeface="Avenir Book"/>
              </a:defRPr>
            </a:pPr>
            <a:r>
              <a:rPr lang="en-GB" sz="2300" b="1" dirty="0">
                <a:sym typeface="Avenir Book"/>
              </a:rPr>
              <a:t>Module 5: Unsupervised Learning &amp; NLP (weeks 9 and 10)</a:t>
            </a:r>
          </a:p>
          <a:p>
            <a:pPr>
              <a:defRPr>
                <a:latin typeface="Avenir Book"/>
                <a:ea typeface="Avenir Book"/>
                <a:cs typeface="Avenir Book"/>
                <a:sym typeface="Avenir Book"/>
              </a:defRPr>
            </a:pPr>
            <a:r>
              <a:rPr lang="en-GB" sz="2300" b="1" dirty="0">
                <a:sym typeface="Avenir Book"/>
              </a:rPr>
              <a:t>Module 6: Deep Learning (weeks 11 and 12)</a:t>
            </a:r>
            <a:endParaRPr lang="en-US" sz="2300" dirty="0">
              <a:solidFill>
                <a:schemeClr val="bg1"/>
              </a:solidFill>
            </a:endParaRPr>
          </a:p>
        </p:txBody>
      </p:sp>
      <p:sp>
        <p:nvSpPr>
          <p:cNvPr id="127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22959">
              <a:defRPr sz="2520" b="1"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r>
              <a:rPr lang="en-US" dirty="0"/>
              <a:t>Course Structure </a:t>
            </a:r>
            <a:endParaRPr dirty="0"/>
          </a:p>
        </p:txBody>
      </p:sp>
      <p:pic>
        <p:nvPicPr>
          <p:cNvPr id="129" name="Shape 90" descr="Shape 90"/>
          <p:cNvPicPr>
            <a:picLocks noChangeAspect="1"/>
          </p:cNvPicPr>
          <p:nvPr/>
        </p:nvPicPr>
        <p:blipFill>
          <a:blip r:embed="rId2" cstate="screen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12774" y="290199"/>
            <a:ext cx="326425" cy="38500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629521160"/>
      </p:ext>
    </p:extLst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6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ctr"/>
          <a:lstStyle>
            <a:lvl1pPr algn="ctr">
              <a:defRPr sz="6000" b="1"/>
            </a:lvl1pPr>
          </a:lstStyle>
          <a:p>
            <a:r>
              <a:rPr dirty="0"/>
              <a:t>Recap</a:t>
            </a:r>
          </a:p>
        </p:txBody>
      </p:sp>
      <p:pic>
        <p:nvPicPr>
          <p:cNvPr id="180" name="Shape 66" descr="Shape 6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0962" y="4072649"/>
            <a:ext cx="802076" cy="16122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638026396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6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ctr">
            <a:normAutofit fontScale="90000"/>
          </a:bodyPr>
          <a:lstStyle>
            <a:lvl1pPr algn="ctr">
              <a:defRPr sz="6000" b="1"/>
            </a:lvl1pPr>
          </a:lstStyle>
          <a:p>
            <a:r>
              <a:rPr lang="en-US" dirty="0"/>
              <a:t>A BRIEF HISTORY OF DATA SCIENCE</a:t>
            </a:r>
          </a:p>
        </p:txBody>
      </p:sp>
      <p:pic>
        <p:nvPicPr>
          <p:cNvPr id="140" name="Shape 66" descr="Shape 6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0962" y="4072649"/>
            <a:ext cx="802076" cy="16122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334185234"/>
      </p:ext>
    </p:extLst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87"/>
          <p:cNvSpPr/>
          <p:nvPr/>
        </p:nvSpPr>
        <p:spPr>
          <a:xfrm>
            <a:off x="0" y="0"/>
            <a:ext cx="9144000" cy="965400"/>
          </a:xfrm>
          <a:prstGeom prst="rect">
            <a:avLst/>
          </a:prstGeom>
          <a:solidFill>
            <a:srgbClr val="EF3969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28" name="Shape 89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457200" indent="-381000">
              <a:lnSpc>
                <a:spcPct val="130000"/>
              </a:lnSpc>
              <a:spcBef>
                <a:spcPts val="0"/>
              </a:spcBef>
              <a:buClr>
                <a:srgbClr val="434343"/>
              </a:buClr>
              <a:buSzPct val="100000"/>
              <a:buFont typeface="Helvetica"/>
              <a:buChar char="●"/>
              <a:defRPr sz="24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 marL="76200" indent="0">
              <a:buNone/>
              <a:defRPr>
                <a:latin typeface="Avenir Book"/>
                <a:ea typeface="Avenir Book"/>
                <a:cs typeface="Avenir Book"/>
                <a:sym typeface="Avenir Book"/>
              </a:defRPr>
            </a:pPr>
            <a:r>
              <a:rPr lang="en-US" dirty="0">
                <a:solidFill>
                  <a:schemeClr val="bg1"/>
                </a:solidFill>
              </a:rPr>
              <a:t>Be able to</a:t>
            </a:r>
          </a:p>
          <a:p>
            <a:r>
              <a:rPr lang="en-US" sz="2000" dirty="0">
                <a:solidFill>
                  <a:schemeClr val="bg1"/>
                </a:solidFill>
                <a:latin typeface="Avenir Book"/>
              </a:rPr>
              <a:t>Describe data science and explain its different facets</a:t>
            </a:r>
          </a:p>
          <a:p>
            <a:r>
              <a:rPr lang="en-US" sz="2000" dirty="0">
                <a:solidFill>
                  <a:schemeClr val="bg1"/>
                </a:solidFill>
                <a:latin typeface="Avenir Book"/>
              </a:rPr>
              <a:t>Explain the differences between statistics and machine learning</a:t>
            </a:r>
          </a:p>
          <a:p>
            <a:r>
              <a:rPr lang="en-US" sz="2000" dirty="0">
                <a:solidFill>
                  <a:schemeClr val="bg1"/>
                </a:solidFill>
                <a:latin typeface="Avenir Book"/>
              </a:rPr>
              <a:t>Explain the major branches of machine learning and the types of problems they solve</a:t>
            </a:r>
          </a:p>
          <a:p>
            <a:r>
              <a:rPr lang="en-US" sz="2000" dirty="0">
                <a:solidFill>
                  <a:schemeClr val="bg1"/>
                </a:solidFill>
                <a:latin typeface="Avenir Book"/>
              </a:rPr>
              <a:t>Describe special topics within data science</a:t>
            </a:r>
          </a:p>
        </p:txBody>
      </p:sp>
      <p:sp>
        <p:nvSpPr>
          <p:cNvPr id="127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22959">
              <a:defRPr sz="2520" b="1"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r>
              <a:rPr dirty="0"/>
              <a:t>Learning objective</a:t>
            </a:r>
            <a:r>
              <a:rPr lang="en-US" dirty="0"/>
              <a:t>s</a:t>
            </a:r>
            <a:endParaRPr dirty="0"/>
          </a:p>
        </p:txBody>
      </p:sp>
      <p:pic>
        <p:nvPicPr>
          <p:cNvPr id="129" name="Shape 90" descr="Shape 90"/>
          <p:cNvPicPr>
            <a:picLocks noChangeAspect="1"/>
          </p:cNvPicPr>
          <p:nvPr/>
        </p:nvPicPr>
        <p:blipFill>
          <a:blip r:embed="rId2" cstate="screen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12774" y="290199"/>
            <a:ext cx="326425" cy="38500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452883327"/>
      </p:ext>
    </p:extLst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05"/>
          <p:cNvSpPr txBox="1">
            <a:spLocks noGrp="1"/>
          </p:cNvSpPr>
          <p:nvPr>
            <p:ph type="body" idx="1"/>
          </p:nvPr>
        </p:nvSpPr>
        <p:spPr>
          <a:xfrm>
            <a:off x="311699" y="1152475"/>
            <a:ext cx="7739225" cy="3416400"/>
          </a:xfrm>
          <a:prstGeom prst="rect">
            <a:avLst/>
          </a:prstGeo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 science means different things at different places, but it generally involves, analytics, statistics, machine learning, artificial intelligence, and programming.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Supervised and unsupervised learning are the two main branches of machine learning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Statistics and machine learning have a large overlap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Artificial Intelligence is not well defined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81ED735-D060-3640-84C8-FAC22C3D9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Takeaways</a:t>
            </a:r>
          </a:p>
        </p:txBody>
      </p:sp>
      <p:pic>
        <p:nvPicPr>
          <p:cNvPr id="192" name="Shape 106" descr="Shape 106"/>
          <p:cNvPicPr>
            <a:picLocks noChangeAspect="1"/>
          </p:cNvPicPr>
          <p:nvPr/>
        </p:nvPicPr>
        <p:blipFill>
          <a:blip r:embed="rId3" cstate="screen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12774" y="290199"/>
            <a:ext cx="326425" cy="38500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484084778"/>
      </p:ext>
    </p:extLst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6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>
              <a:defRPr sz="6000" b="1"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r>
              <a:t>QUESTIONS?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8BCB53D-9A04-F640-9F91-0080CE713B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699" y="1152475"/>
            <a:ext cx="4495079" cy="3416400"/>
          </a:xfrm>
        </p:spPr>
        <p:txBody>
          <a:bodyPr/>
          <a:lstStyle/>
          <a:p>
            <a:r>
              <a:rPr lang="en-US" dirty="0"/>
              <a:t>Data science is the practice of extracting useful and actionable information from data, which is then used to create value</a:t>
            </a:r>
          </a:p>
          <a:p>
            <a:r>
              <a:rPr lang="en-US" dirty="0"/>
              <a:t>This is achieved through a combination of analysis, statistics, machine learning, artificial intelligence, and programming</a:t>
            </a:r>
          </a:p>
          <a:p>
            <a:r>
              <a:rPr lang="en-US" dirty="0"/>
              <a:t>With these tools, we can use computers to answer questions and achieve results that were previously untenable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847E637-CB29-704F-9C89-27BA86A2F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Definition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C8BCA7-BF20-E447-B7E2-7B07ED67DE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1784" y="872364"/>
            <a:ext cx="60960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551550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394A4A-FA72-D94A-8CCA-665135D69D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BASICS OF DATA SCIENCE</a:t>
            </a:r>
          </a:p>
        </p:txBody>
      </p:sp>
    </p:spTree>
    <p:extLst>
      <p:ext uri="{BB962C8B-B14F-4D97-AF65-F5344CB8AC3E}">
        <p14:creationId xmlns:p14="http://schemas.microsoft.com/office/powerpoint/2010/main" val="2427887542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AEF2DD1-C63C-CF4A-B71E-923E531798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699" y="1152475"/>
            <a:ext cx="4383869" cy="3416400"/>
          </a:xfrm>
        </p:spPr>
        <p:txBody>
          <a:bodyPr/>
          <a:lstStyle/>
          <a:p>
            <a:r>
              <a:rPr lang="en-US" b="1" dirty="0"/>
              <a:t>Analytics</a:t>
            </a:r>
            <a:r>
              <a:rPr lang="en-US" dirty="0"/>
              <a:t>: the discovery of patterns in data and their application to decision making</a:t>
            </a:r>
          </a:p>
          <a:p>
            <a:r>
              <a:rPr lang="en-US" b="1" dirty="0"/>
              <a:t>Statistics</a:t>
            </a:r>
            <a:r>
              <a:rPr lang="en-US" dirty="0"/>
              <a:t>: branch of mathematics focusing on uncovering meaning in data and randomness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A9A2165-1F66-BA4D-9952-0D6605181A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Major Components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654B95-AC5A-2B40-B56A-4224C048F84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84264" y="1152476"/>
            <a:ext cx="2849466" cy="18996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6251D7C-C71D-F54D-BBF9-46E2EFCD49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3863" y="2829698"/>
            <a:ext cx="3068438" cy="195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103527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AEF2DD1-C63C-CF4A-B71E-923E531798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699" y="1152475"/>
            <a:ext cx="5001706" cy="3416400"/>
          </a:xfrm>
        </p:spPr>
        <p:txBody>
          <a:bodyPr/>
          <a:lstStyle/>
          <a:p>
            <a:r>
              <a:rPr lang="en-US" b="1" dirty="0"/>
              <a:t>Machine Learning</a:t>
            </a:r>
            <a:r>
              <a:rPr lang="en-US" dirty="0"/>
              <a:t>: the study of algorithms and statistical models to improve task performance</a:t>
            </a:r>
          </a:p>
          <a:p>
            <a:r>
              <a:rPr lang="en-US" b="1" dirty="0"/>
              <a:t>Computer Science</a:t>
            </a:r>
            <a:r>
              <a:rPr lang="en-US" dirty="0"/>
              <a:t>: the study of algorithms and computation</a:t>
            </a:r>
          </a:p>
          <a:p>
            <a:r>
              <a:rPr lang="en-US" b="1" dirty="0"/>
              <a:t>Artificial Intelligence (AI)</a:t>
            </a:r>
            <a:r>
              <a:rPr lang="en-US" dirty="0"/>
              <a:t>: No agreed upon definition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A9A2165-1F66-BA4D-9952-0D6605181A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Major Components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2F735B-F592-6843-983E-9F42874DC8A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9206" l="33667" r="65917">
                        <a14:foregroundMark x1="38167" y1="55238" x2="38583" y2="43651"/>
                        <a14:foregroundMark x1="62667" y1="55079" x2="62083" y2="42857"/>
                        <a14:foregroundMark x1="57750" y1="37778" x2="57750" y2="36984"/>
                        <a14:foregroundMark x1="52667" y1="25556" x2="52667" y2="25238"/>
                        <a14:foregroundMark x1="48500" y1="25238" x2="48500" y2="25238"/>
                        <a14:foregroundMark x1="50833" y1="11111" x2="50417" y2="7143"/>
                        <a14:foregroundMark x1="50667" y1="15079" x2="50667" y2="13333"/>
                        <a14:foregroundMark x1="48750" y1="12540" x2="48750" y2="12540"/>
                        <a14:foregroundMark x1="47583" y1="9841" x2="48000" y2="10159"/>
                        <a14:foregroundMark x1="47667" y1="5873" x2="48083" y2="6508"/>
                        <a14:foregroundMark x1="48833" y1="3333" x2="49167" y2="4921"/>
                        <a14:foregroundMark x1="50667" y1="1746" x2="50750" y2="3492"/>
                        <a14:foregroundMark x1="52250" y1="2540" x2="51833" y2="3810"/>
                        <a14:foregroundMark x1="53333" y1="5714" x2="52917" y2="6032"/>
                        <a14:foregroundMark x1="52917" y1="8730" x2="53333" y2="9841"/>
                        <a14:foregroundMark x1="52167" y1="11905" x2="52417" y2="13175"/>
                        <a14:foregroundMark x1="53417" y1="77619" x2="53583" y2="71746"/>
                        <a14:foregroundMark x1="47667" y1="75556" x2="47583" y2="70476"/>
                        <a14:foregroundMark x1="53083" y1="46667" x2="53333" y2="46508"/>
                        <a14:foregroundMark x1="49750" y1="48413" x2="49333" y2="47937"/>
                        <a14:foregroundMark x1="48917" y1="11746" x2="49083" y2="11587"/>
                        <a14:foregroundMark x1="48000" y1="9048" x2="48167" y2="92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34865" t="1023" r="35045" b="17406"/>
          <a:stretch/>
        </p:blipFill>
        <p:spPr>
          <a:xfrm>
            <a:off x="6090589" y="1066018"/>
            <a:ext cx="2751439" cy="3915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599282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Metis_CT">
  <a:themeElements>
    <a:clrScheme name="Custom 2">
      <a:dk1>
        <a:srgbClr val="212121"/>
      </a:dk1>
      <a:lt1>
        <a:srgbClr val="FFFFFF"/>
      </a:lt1>
      <a:dk2>
        <a:srgbClr val="A7A7A7"/>
      </a:dk2>
      <a:lt2>
        <a:srgbClr val="535353"/>
      </a:lt2>
      <a:accent1>
        <a:srgbClr val="328EC4"/>
      </a:accent1>
      <a:accent2>
        <a:srgbClr val="D23199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0000FF"/>
      </a:hlink>
      <a:folHlink>
        <a:srgbClr val="FF00FF"/>
      </a:folHlink>
    </a:clrScheme>
    <a:fontScheme name="Arial-Times New Roman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Times New Roman" panose="02020603050405020304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simple-dark-2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12121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 dirty="0">
            <a:ln>
              <a:noFill/>
            </a:ln>
            <a:solidFill>
              <a:schemeClr val="bg1"/>
            </a:solidFill>
            <a:effectLst/>
            <a:uFillTx/>
            <a:latin typeface="+mj-lt"/>
            <a:cs typeface="Arial" panose="020B0604020202020204" pitchFamily="34" charset="0"/>
            <a:sym typeface="Arial"/>
          </a:defRPr>
        </a:def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Metis_CT" id="{97739FD9-778E-3849-BFAE-EA3FF0BBACA5}" vid="{4995C8F1-E9A5-014D-8D2A-D945E4818636}"/>
    </a:ext>
  </a:extLst>
</a:theme>
</file>

<file path=ppt/theme/theme2.xml><?xml version="1.0" encoding="utf-8"?>
<a:theme xmlns:a="http://schemas.openxmlformats.org/drawingml/2006/main" name="simple-dark-2">
  <a:themeElements>
    <a:clrScheme name="simple-dark-2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0000FF"/>
      </a:hlink>
      <a:folHlink>
        <a:srgbClr val="FF00FF"/>
      </a:folHlink>
    </a:clrScheme>
    <a:fontScheme name="simple-dark-2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simple-dark-2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12121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Metis_CT</Template>
  <TotalTime>8545</TotalTime>
  <Words>1637</Words>
  <Application>Microsoft Macintosh PowerPoint</Application>
  <PresentationFormat>On-screen Show (16:9)</PresentationFormat>
  <Paragraphs>371</Paragraphs>
  <Slides>52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60" baseType="lpstr">
      <vt:lpstr>Arial</vt:lpstr>
      <vt:lpstr>Avenir</vt:lpstr>
      <vt:lpstr>Avenir Book</vt:lpstr>
      <vt:lpstr>Helvetica</vt:lpstr>
      <vt:lpstr>Helvetica Neue</vt:lpstr>
      <vt:lpstr>Intel Clear Regular</vt:lpstr>
      <vt:lpstr>Proxima Nova</vt:lpstr>
      <vt:lpstr>Metis_CT</vt:lpstr>
      <vt:lpstr>Intro to Data Science</vt:lpstr>
      <vt:lpstr>Learning Objectives &amp; Agenda</vt:lpstr>
      <vt:lpstr>Learning objectives</vt:lpstr>
      <vt:lpstr>Agenda</vt:lpstr>
      <vt:lpstr>A BRIEF HISTORY OF DATA SCIENCE</vt:lpstr>
      <vt:lpstr>Definition</vt:lpstr>
      <vt:lpstr>BASICS OF DATA SCIENCE</vt:lpstr>
      <vt:lpstr>Major Components</vt:lpstr>
      <vt:lpstr>Major Components</vt:lpstr>
      <vt:lpstr>Major Components</vt:lpstr>
      <vt:lpstr>Data Science Team Skills</vt:lpstr>
      <vt:lpstr>Data Science Team Roles</vt:lpstr>
      <vt:lpstr>Data Science Project Workflow</vt:lpstr>
      <vt:lpstr>ANALYTICS &amp; STATISTICS</vt:lpstr>
      <vt:lpstr>Types of Analytics Techniques</vt:lpstr>
      <vt:lpstr>Analytics</vt:lpstr>
      <vt:lpstr>Statistics</vt:lpstr>
      <vt:lpstr>Statistics</vt:lpstr>
      <vt:lpstr>STATISTICS &amp; MACHINE LEARNING</vt:lpstr>
      <vt:lpstr>A Word to Statisticians</vt:lpstr>
      <vt:lpstr>A Word to Statisticians</vt:lpstr>
      <vt:lpstr>MACHINE LEARNING &amp; ARTIFICIAL INTELLIGENCE</vt:lpstr>
      <vt:lpstr>Machine Learning (ML)</vt:lpstr>
      <vt:lpstr>Machine Learning (ML)</vt:lpstr>
      <vt:lpstr>Machine Learning</vt:lpstr>
      <vt:lpstr>Supervised Learning</vt:lpstr>
      <vt:lpstr>Machine Learning</vt:lpstr>
      <vt:lpstr>Supervised Learning: Regression</vt:lpstr>
      <vt:lpstr>Machine Learning</vt:lpstr>
      <vt:lpstr>Machine Learning</vt:lpstr>
      <vt:lpstr>Supervised Learning: Classification</vt:lpstr>
      <vt:lpstr>Machine Learning</vt:lpstr>
      <vt:lpstr>Machine Learning</vt:lpstr>
      <vt:lpstr>Unsupervised Learning</vt:lpstr>
      <vt:lpstr>Machine Learning</vt:lpstr>
      <vt:lpstr>Machine Learning</vt:lpstr>
      <vt:lpstr>Machine Learning</vt:lpstr>
      <vt:lpstr>Machine Learning</vt:lpstr>
      <vt:lpstr>Machine Learning</vt:lpstr>
      <vt:lpstr>SPECIAL TOPICS</vt:lpstr>
      <vt:lpstr>Special Topics</vt:lpstr>
      <vt:lpstr>Special Topics</vt:lpstr>
      <vt:lpstr>Special Topics</vt:lpstr>
      <vt:lpstr>Special Topics</vt:lpstr>
      <vt:lpstr>Special Topics</vt:lpstr>
      <vt:lpstr>Special Topics</vt:lpstr>
      <vt:lpstr>Course Structure</vt:lpstr>
      <vt:lpstr>Course Structure </vt:lpstr>
      <vt:lpstr>Recap</vt:lpstr>
      <vt:lpstr>Learning objectives</vt:lpstr>
      <vt:lpstr>Takeaways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 to TITLE</dc:title>
  <cp:lastModifiedBy>Muhammad Magdi</cp:lastModifiedBy>
  <cp:revision>154</cp:revision>
  <dcterms:modified xsi:type="dcterms:W3CDTF">2021-08-05T15:50:33Z</dcterms:modified>
</cp:coreProperties>
</file>